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720" r:id="rId4"/>
  </p:sldMasterIdLst>
  <p:notesMasterIdLst>
    <p:notesMasterId r:id="rId44"/>
  </p:notesMasterIdLst>
  <p:handoutMasterIdLst>
    <p:handoutMasterId r:id="rId45"/>
  </p:handoutMasterIdLst>
  <p:sldIdLst>
    <p:sldId id="505" r:id="rId5"/>
    <p:sldId id="839" r:id="rId6"/>
    <p:sldId id="793" r:id="rId7"/>
    <p:sldId id="796" r:id="rId8"/>
    <p:sldId id="822" r:id="rId9"/>
    <p:sldId id="823" r:id="rId10"/>
    <p:sldId id="794" r:id="rId11"/>
    <p:sldId id="795" r:id="rId12"/>
    <p:sldId id="797" r:id="rId13"/>
    <p:sldId id="798" r:id="rId14"/>
    <p:sldId id="803" r:id="rId15"/>
    <p:sldId id="804" r:id="rId16"/>
    <p:sldId id="805" r:id="rId17"/>
    <p:sldId id="807" r:id="rId18"/>
    <p:sldId id="808" r:id="rId19"/>
    <p:sldId id="815" r:id="rId20"/>
    <p:sldId id="817" r:id="rId21"/>
    <p:sldId id="809" r:id="rId22"/>
    <p:sldId id="835" r:id="rId23"/>
    <p:sldId id="812" r:id="rId24"/>
    <p:sldId id="813" r:id="rId25"/>
    <p:sldId id="825" r:id="rId26"/>
    <p:sldId id="826" r:id="rId27"/>
    <p:sldId id="820" r:id="rId28"/>
    <p:sldId id="821" r:id="rId29"/>
    <p:sldId id="824" r:id="rId30"/>
    <p:sldId id="827" r:id="rId31"/>
    <p:sldId id="818" r:id="rId32"/>
    <p:sldId id="816" r:id="rId33"/>
    <p:sldId id="828" r:id="rId34"/>
    <p:sldId id="829" r:id="rId35"/>
    <p:sldId id="830" r:id="rId36"/>
    <p:sldId id="327" r:id="rId37"/>
    <p:sldId id="833" r:id="rId38"/>
    <p:sldId id="312" r:id="rId39"/>
    <p:sldId id="837" r:id="rId40"/>
    <p:sldId id="836" r:id="rId41"/>
    <p:sldId id="834" r:id="rId42"/>
    <p:sldId id="838" r:id="rId43"/>
  </p:sldIdLst>
  <p:sldSz cx="9144000" cy="6858000" type="screen4x3"/>
  <p:notesSz cx="7023100" cy="93091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4152" userDrawn="1">
          <p15:clr>
            <a:srgbClr val="A4A3A4"/>
          </p15:clr>
        </p15:guide>
        <p15:guide id="3" orient="horz" pos="936" userDrawn="1">
          <p15:clr>
            <a:srgbClr val="A4A3A4"/>
          </p15:clr>
        </p15:guide>
        <p15:guide id="4" pos="288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guide id="3" orient="horz" pos="2932">
          <p15:clr>
            <a:srgbClr val="A4A3A4"/>
          </p15:clr>
        </p15:guide>
        <p15:guide id="4" pos="2212">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sta-28" initials="s" lastIdx="10" clrIdx="0"/>
  <p:cmAuthor id="2" name="Microsoft account" initials="Ma" lastIdx="2" clrIdx="1"/>
  <p:cmAuthor id="3" name="Russell Krackovitch" initials="RK" lastIdx="56" clrIdx="2"/>
  <p:cmAuthor id="4" name="Coady, Ellen M" initials="CEM" lastIdx="19" clrIdx="3">
    <p:extLst>
      <p:ext uri="{19B8F6BF-5375-455C-9EA6-DF929625EA0E}">
        <p15:presenceInfo xmlns:p15="http://schemas.microsoft.com/office/powerpoint/2012/main" userId="Coady, Ellen M"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66914"/>
    <a:srgbClr val="541E80"/>
    <a:srgbClr val="602291"/>
    <a:srgbClr val="EF9B9D"/>
    <a:srgbClr val="F69D81"/>
    <a:srgbClr val="F3A58D"/>
    <a:srgbClr val="F49F84"/>
    <a:srgbClr val="D36678"/>
    <a:srgbClr val="8C023D"/>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834513D2-0C4D-49E6-BD5D-605C3B425922}" v="2" dt="2019-08-28T12:37:44.184"/>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9DCAF9ED-07DC-4A11-8D7F-57B35C25682E}" styleName="Medium Style 1 - Accent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a:noFill/>
            </a:ln>
          </a:insideV>
        </a:tcBdr>
        <a:fill>
          <a:solidFill>
            <a:schemeClr val="lt1"/>
          </a:solidFill>
        </a:fill>
      </a:tcStyle>
    </a:wholeTbl>
    <a:band1H>
      <a:tcStyle>
        <a:tcBdr/>
        <a:fill>
          <a:solidFill>
            <a:schemeClr val="accent2">
              <a:tint val="20000"/>
            </a:schemeClr>
          </a:solidFill>
        </a:fill>
      </a:tcStyle>
    </a:band1H>
    <a:band1V>
      <a:tcStyle>
        <a:tcBdr/>
        <a:fill>
          <a:solidFill>
            <a:schemeClr val="accent2">
              <a:tint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solidFill>
            <a:schemeClr val="lt1"/>
          </a:solidFill>
        </a:fill>
      </a:tcStyle>
    </a:lastRow>
    <a:firstRow>
      <a:tcTxStyle b="on">
        <a:fontRef idx="minor">
          <a:scrgbClr r="0" g="0" b="0"/>
        </a:fontRef>
        <a:schemeClr val="lt1"/>
      </a:tcTxStyle>
      <a:tcStyle>
        <a:tcBdr/>
        <a:fill>
          <a:solidFill>
            <a:schemeClr val="accent2"/>
          </a:solidFill>
        </a:fill>
      </a:tcStyle>
    </a:firstRow>
  </a:tblStyle>
  <a:tblStyle styleId="{10A1B5D5-9B99-4C35-A422-299274C87663}" styleName="Medium Style 1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a:noFill/>
            </a:ln>
          </a:insideV>
        </a:tcBdr>
        <a:fill>
          <a:solidFill>
            <a:schemeClr val="lt1"/>
          </a:solidFill>
        </a:fill>
      </a:tcStyle>
    </a:wholeTbl>
    <a:band1H>
      <a:tcStyle>
        <a:tcBdr/>
        <a:fill>
          <a:solidFill>
            <a:schemeClr val="accent6">
              <a:tint val="20000"/>
            </a:schemeClr>
          </a:solidFill>
        </a:fill>
      </a:tcStyle>
    </a:band1H>
    <a:band1V>
      <a:tcStyle>
        <a:tcBdr/>
        <a:fill>
          <a:solidFill>
            <a:schemeClr val="accent6">
              <a:tint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solidFill>
            <a:schemeClr val="lt1"/>
          </a:solidFill>
        </a:fill>
      </a:tcStyle>
    </a:lastRow>
    <a:firstRow>
      <a:tcTxStyle b="on">
        <a:fontRef idx="minor">
          <a:scrgbClr r="0" g="0" b="0"/>
        </a:fontRef>
        <a:schemeClr val="lt1"/>
      </a:tcTxStyle>
      <a:tcStyle>
        <a:tcBdr/>
        <a:fill>
          <a:solidFill>
            <a:schemeClr val="accent6"/>
          </a:solidFill>
        </a:fill>
      </a:tcStyle>
    </a:firstRow>
  </a:tblStyle>
  <a:tblStyle styleId="{638B1855-1B75-4FBE-930C-398BA8C253C6}" styleName="Themed Style 2 - Accent 6">
    <a:tblBg>
      <a:fillRef idx="3">
        <a:schemeClr val="accent6"/>
      </a:fillRef>
      <a:effectRef idx="3">
        <a:schemeClr val="accent6"/>
      </a:effectRef>
    </a:tblBg>
    <a:wholeTbl>
      <a:tcTxStyle>
        <a:fontRef idx="minor">
          <a:scrgbClr r="0" g="0" b="0"/>
        </a:fontRef>
        <a:schemeClr val="lt1"/>
      </a:tcTxStyle>
      <a:tcStyle>
        <a:tcBdr>
          <a:left>
            <a:lnRef idx="1">
              <a:schemeClr val="accent6">
                <a:tint val="50000"/>
              </a:schemeClr>
            </a:lnRef>
          </a:left>
          <a:right>
            <a:lnRef idx="1">
              <a:schemeClr val="accent6">
                <a:tint val="50000"/>
              </a:schemeClr>
            </a:lnRef>
          </a:right>
          <a:top>
            <a:lnRef idx="1">
              <a:schemeClr val="accent6">
                <a:tint val="50000"/>
              </a:schemeClr>
            </a:lnRef>
          </a:top>
          <a:bottom>
            <a:lnRef idx="1">
              <a:schemeClr val="accent6">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4910" autoAdjust="0"/>
    <p:restoredTop sz="96224" autoAdjust="0"/>
  </p:normalViewPr>
  <p:slideViewPr>
    <p:cSldViewPr snapToGrid="0">
      <p:cViewPr varScale="1">
        <p:scale>
          <a:sx n="106" d="100"/>
          <a:sy n="106" d="100"/>
        </p:scale>
        <p:origin x="690" y="102"/>
      </p:cViewPr>
      <p:guideLst>
        <p:guide orient="horz" pos="4152"/>
        <p:guide orient="horz" pos="936"/>
        <p:guide pos="2880"/>
      </p:guideLst>
    </p:cSldViewPr>
  </p:slideViewPr>
  <p:outlineViewPr>
    <p:cViewPr>
      <p:scale>
        <a:sx n="33" d="100"/>
        <a:sy n="33" d="100"/>
      </p:scale>
      <p:origin x="0" y="0"/>
    </p:cViewPr>
  </p:outlineViewPr>
  <p:notesTextViewPr>
    <p:cViewPr>
      <p:scale>
        <a:sx n="1" d="1"/>
        <a:sy n="1" d="1"/>
      </p:scale>
      <p:origin x="0" y="0"/>
    </p:cViewPr>
  </p:notesTextViewPr>
  <p:sorterViewPr>
    <p:cViewPr>
      <p:scale>
        <a:sx n="90" d="100"/>
        <a:sy n="90" d="100"/>
      </p:scale>
      <p:origin x="0" y="16432"/>
    </p:cViewPr>
  </p:sorterViewPr>
  <p:notesViewPr>
    <p:cSldViewPr snapToGrid="0">
      <p:cViewPr varScale="1">
        <p:scale>
          <a:sx n="85" d="100"/>
          <a:sy n="85" d="100"/>
        </p:scale>
        <p:origin x="3846" y="-84"/>
      </p:cViewPr>
      <p:guideLst>
        <p:guide orient="horz" pos="2880"/>
        <p:guide pos="2160"/>
        <p:guide orient="horz" pos="2932"/>
        <p:guide pos="2212"/>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3" Type="http://schemas.openxmlformats.org/officeDocument/2006/relationships/customXml" Target="../customXml/item3.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presProps" Target="presProps.xml"/><Relationship Id="rId50" Type="http://schemas.openxmlformats.org/officeDocument/2006/relationships/tableStyles" Target="tableStyle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commentAuthors" Target="commentAuthor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41" Type="http://schemas.openxmlformats.org/officeDocument/2006/relationships/slide" Target="slides/slide37.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handoutMaster" Target="handoutMasters/handoutMaster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theme" Target="theme/theme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notesMaster" Target="notesMasters/notesMaster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viewProps" Target="viewProps.xml"/><Relationship Id="rId8" Type="http://schemas.openxmlformats.org/officeDocument/2006/relationships/slide" Target="slides/slide4.xml"/><Relationship Id="rId51" Type="http://schemas.microsoft.com/office/2015/10/relationships/revisionInfo" Target="revisionInfo.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869E8B79-3428-4246-9918-0B0FEEAB24C9}"/>
              </a:ext>
            </a:extLst>
          </p:cNvPr>
          <p:cNvSpPr>
            <a:spLocks noGrp="1"/>
          </p:cNvSpPr>
          <p:nvPr>
            <p:ph type="hdr" sz="quarter"/>
          </p:nvPr>
        </p:nvSpPr>
        <p:spPr>
          <a:xfrm>
            <a:off x="0" y="0"/>
            <a:ext cx="3043343" cy="467072"/>
          </a:xfrm>
          <a:prstGeom prst="rect">
            <a:avLst/>
          </a:prstGeom>
        </p:spPr>
        <p:txBody>
          <a:bodyPr vert="horz" lIns="93324" tIns="46662" rIns="93324" bIns="46662" rtlCol="0"/>
          <a:lstStyle>
            <a:lvl1pPr algn="l">
              <a:defRPr sz="1200"/>
            </a:lvl1pPr>
          </a:lstStyle>
          <a:p>
            <a:endParaRPr lang="en-US"/>
          </a:p>
        </p:txBody>
      </p:sp>
      <p:sp>
        <p:nvSpPr>
          <p:cNvPr id="3" name="Date Placeholder 2">
            <a:extLst>
              <a:ext uri="{FF2B5EF4-FFF2-40B4-BE49-F238E27FC236}">
                <a16:creationId xmlns:a16="http://schemas.microsoft.com/office/drawing/2014/main" id="{8EFBCCAF-03A4-EA4F-A230-5D1959852262}"/>
              </a:ext>
            </a:extLst>
          </p:cNvPr>
          <p:cNvSpPr>
            <a:spLocks noGrp="1"/>
          </p:cNvSpPr>
          <p:nvPr>
            <p:ph type="dt" sz="quarter" idx="1"/>
          </p:nvPr>
        </p:nvSpPr>
        <p:spPr>
          <a:xfrm>
            <a:off x="3978132" y="0"/>
            <a:ext cx="3043343" cy="467072"/>
          </a:xfrm>
          <a:prstGeom prst="rect">
            <a:avLst/>
          </a:prstGeom>
        </p:spPr>
        <p:txBody>
          <a:bodyPr vert="horz" lIns="93324" tIns="46662" rIns="93324" bIns="46662" rtlCol="0"/>
          <a:lstStyle>
            <a:lvl1pPr algn="r">
              <a:defRPr sz="1200"/>
            </a:lvl1pPr>
          </a:lstStyle>
          <a:p>
            <a:fld id="{94686676-7AAA-FA44-90B7-7EC32CD627A3}" type="datetimeFigureOut">
              <a:rPr lang="en-US" smtClean="0"/>
              <a:pPr/>
              <a:t>10/10/2019</a:t>
            </a:fld>
            <a:endParaRPr lang="en-US"/>
          </a:p>
        </p:txBody>
      </p:sp>
      <p:sp>
        <p:nvSpPr>
          <p:cNvPr id="4" name="Footer Placeholder 3">
            <a:extLst>
              <a:ext uri="{FF2B5EF4-FFF2-40B4-BE49-F238E27FC236}">
                <a16:creationId xmlns:a16="http://schemas.microsoft.com/office/drawing/2014/main" id="{8C29E423-4A4E-774B-9A29-16AD774733AF}"/>
              </a:ext>
            </a:extLst>
          </p:cNvPr>
          <p:cNvSpPr>
            <a:spLocks noGrp="1"/>
          </p:cNvSpPr>
          <p:nvPr>
            <p:ph type="ftr" sz="quarter" idx="2"/>
          </p:nvPr>
        </p:nvSpPr>
        <p:spPr>
          <a:xfrm>
            <a:off x="0" y="8842030"/>
            <a:ext cx="3043343" cy="467071"/>
          </a:xfrm>
          <a:prstGeom prst="rect">
            <a:avLst/>
          </a:prstGeom>
        </p:spPr>
        <p:txBody>
          <a:bodyPr vert="horz" lIns="93324" tIns="46662" rIns="93324" bIns="46662"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78F19B2E-349C-CF4A-87E4-E9D954D2FFE4}"/>
              </a:ext>
            </a:extLst>
          </p:cNvPr>
          <p:cNvSpPr>
            <a:spLocks noGrp="1"/>
          </p:cNvSpPr>
          <p:nvPr>
            <p:ph type="sldNum" sz="quarter" idx="3"/>
          </p:nvPr>
        </p:nvSpPr>
        <p:spPr>
          <a:xfrm>
            <a:off x="3978132" y="8842030"/>
            <a:ext cx="3043343" cy="467071"/>
          </a:xfrm>
          <a:prstGeom prst="rect">
            <a:avLst/>
          </a:prstGeom>
        </p:spPr>
        <p:txBody>
          <a:bodyPr vert="horz" lIns="93324" tIns="46662" rIns="93324" bIns="46662" rtlCol="0" anchor="b"/>
          <a:lstStyle>
            <a:lvl1pPr algn="r">
              <a:defRPr sz="1200"/>
            </a:lvl1pPr>
          </a:lstStyle>
          <a:p>
            <a:fld id="{CCD1FE40-5608-EE48-8E83-6D12367C5020}" type="slidenum">
              <a:rPr lang="en-US" smtClean="0"/>
              <a:pPr/>
              <a:t>‹#›</a:t>
            </a:fld>
            <a:endParaRPr lang="en-US"/>
          </a:p>
        </p:txBody>
      </p:sp>
    </p:spTree>
    <p:extLst>
      <p:ext uri="{BB962C8B-B14F-4D97-AF65-F5344CB8AC3E}">
        <p14:creationId xmlns:p14="http://schemas.microsoft.com/office/powerpoint/2010/main" val="2935320811"/>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4" name="Slide Image Placeholder 3"/>
          <p:cNvSpPr>
            <a:spLocks noGrp="1" noRot="1" noChangeAspect="1"/>
          </p:cNvSpPr>
          <p:nvPr>
            <p:ph type="sldImg" idx="2"/>
          </p:nvPr>
        </p:nvSpPr>
        <p:spPr>
          <a:xfrm>
            <a:off x="1417638" y="650875"/>
            <a:ext cx="4187825" cy="3141663"/>
          </a:xfrm>
          <a:prstGeom prst="rect">
            <a:avLst/>
          </a:prstGeom>
          <a:noFill/>
          <a:ln w="12700">
            <a:solidFill>
              <a:prstClr val="black"/>
            </a:solidFill>
          </a:ln>
        </p:spPr>
        <p:txBody>
          <a:bodyPr vert="horz" lIns="93324" tIns="46662" rIns="93324" bIns="46662" rtlCol="0" anchor="ctr"/>
          <a:lstStyle/>
          <a:p>
            <a:endParaRPr lang="en-CA"/>
          </a:p>
        </p:txBody>
      </p:sp>
      <p:sp>
        <p:nvSpPr>
          <p:cNvPr id="5" name="Notes Placeholder 4"/>
          <p:cNvSpPr>
            <a:spLocks noGrp="1"/>
          </p:cNvSpPr>
          <p:nvPr>
            <p:ph type="body" sz="quarter" idx="3"/>
          </p:nvPr>
        </p:nvSpPr>
        <p:spPr>
          <a:xfrm>
            <a:off x="702310" y="3930509"/>
            <a:ext cx="5618480" cy="4697647"/>
          </a:xfrm>
          <a:prstGeom prst="rect">
            <a:avLst/>
          </a:prstGeom>
        </p:spPr>
        <p:txBody>
          <a:bodyPr vert="horz" lIns="0" tIns="0" rIns="0" bIns="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7" name="Slide Number Placeholder 6"/>
          <p:cNvSpPr>
            <a:spLocks noGrp="1"/>
          </p:cNvSpPr>
          <p:nvPr>
            <p:ph type="sldNum" sz="quarter" idx="5"/>
          </p:nvPr>
        </p:nvSpPr>
        <p:spPr>
          <a:xfrm>
            <a:off x="1989879" y="8842030"/>
            <a:ext cx="3043343" cy="467071"/>
          </a:xfrm>
          <a:prstGeom prst="rect">
            <a:avLst/>
          </a:prstGeom>
        </p:spPr>
        <p:txBody>
          <a:bodyPr vert="horz" lIns="0" tIns="0" rIns="0" bIns="93324" rtlCol="0" anchor="t"/>
          <a:lstStyle>
            <a:lvl1pPr algn="ctr">
              <a:defRPr sz="1000">
                <a:solidFill>
                  <a:schemeClr val="accent2"/>
                </a:solidFill>
                <a:latin typeface="Arial" panose="020B0604020202020204" pitchFamily="34" charset="0"/>
                <a:cs typeface="Arial" panose="020B0604020202020204" pitchFamily="34" charset="0"/>
              </a:defRPr>
            </a:lvl1pPr>
          </a:lstStyle>
          <a:p>
            <a:fld id="{C72D1E8B-859C-4C78-95B9-F614D9E87BEC}" type="slidenum">
              <a:rPr lang="en-CA" smtClean="0"/>
              <a:pPr/>
              <a:t>‹#›</a:t>
            </a:fld>
            <a:endParaRPr lang="en-CA"/>
          </a:p>
        </p:txBody>
      </p:sp>
    </p:spTree>
    <p:extLst>
      <p:ext uri="{BB962C8B-B14F-4D97-AF65-F5344CB8AC3E}">
        <p14:creationId xmlns:p14="http://schemas.microsoft.com/office/powerpoint/2010/main" val="183429845"/>
      </p:ext>
    </p:extLst>
  </p:cSld>
  <p:clrMap bg1="lt1" tx1="dk1" bg2="lt2" tx2="dk2" accent1="accent1" accent2="accent2" accent3="accent3" accent4="accent4" accent5="accent5" accent6="accent6" hlink="hlink" folHlink="folHlink"/>
  <p:hf hdr="0" ftr="0" dt="0"/>
  <p:notesStyle>
    <a:lvl1pPr marL="0" algn="l" defTabSz="914400" rtl="0" eaLnBrk="1" latinLnBrk="0" hangingPunct="1">
      <a:defRPr sz="1200" kern="1200">
        <a:solidFill>
          <a:schemeClr val="tx1"/>
        </a:solidFill>
        <a:latin typeface="Arial" panose="020B0604020202020204" pitchFamily="34" charset="0"/>
        <a:ea typeface="+mn-ea"/>
        <a:cs typeface="Arial" panose="020B0604020202020204" pitchFamily="34" charset="0"/>
      </a:defRPr>
    </a:lvl1pPr>
    <a:lvl2pPr marL="457200" algn="l" defTabSz="914400" rtl="0" eaLnBrk="1" latinLnBrk="0" hangingPunct="1">
      <a:defRPr sz="1200" kern="1200">
        <a:solidFill>
          <a:schemeClr val="tx1"/>
        </a:solidFill>
        <a:latin typeface="Arial" panose="020B0604020202020204" pitchFamily="34" charset="0"/>
        <a:ea typeface="+mn-ea"/>
        <a:cs typeface="Arial" panose="020B0604020202020204" pitchFamily="34" charset="0"/>
      </a:defRPr>
    </a:lvl2pPr>
    <a:lvl3pPr marL="914400" algn="l" defTabSz="914400" rtl="0" eaLnBrk="1" latinLnBrk="0" hangingPunct="1">
      <a:defRPr sz="1200" kern="1200">
        <a:solidFill>
          <a:schemeClr val="tx1"/>
        </a:solidFill>
        <a:latin typeface="Arial" panose="020B0604020202020204" pitchFamily="34" charset="0"/>
        <a:ea typeface="+mn-ea"/>
        <a:cs typeface="Arial" panose="020B0604020202020204" pitchFamily="34" charset="0"/>
      </a:defRPr>
    </a:lvl3pPr>
    <a:lvl4pPr marL="1371600" algn="l" defTabSz="914400" rtl="0" eaLnBrk="1" latinLnBrk="0" hangingPunct="1">
      <a:defRPr sz="1200" kern="1200">
        <a:solidFill>
          <a:schemeClr val="tx1"/>
        </a:solidFill>
        <a:latin typeface="Arial" panose="020B0604020202020204" pitchFamily="34" charset="0"/>
        <a:ea typeface="+mn-ea"/>
        <a:cs typeface="Arial" panose="020B0604020202020204" pitchFamily="34" charset="0"/>
      </a:defRPr>
    </a:lvl4pPr>
    <a:lvl5pPr marL="1828800" algn="l" defTabSz="914400" rtl="0" eaLnBrk="1" latinLnBrk="0" hangingPunct="1">
      <a:defRPr sz="1200"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3" Type="http://schemas.openxmlformats.org/officeDocument/2006/relationships/hyperlink" Target="https://www.vapewild.com/e-juice/" TargetMode="External"/><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3" Type="http://schemas.openxmlformats.org/officeDocument/2006/relationships/hyperlink" Target="http://www.cssd.gov.nl.ca/healthyliving/tobaccoamendments.html" TargetMode="External"/><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u="sng" dirty="0"/>
              <a:t>Speaking Notes: </a:t>
            </a:r>
          </a:p>
          <a:p>
            <a:r>
              <a:rPr lang="en-US" dirty="0"/>
              <a:t>This morning we are going to have a discussion about </a:t>
            </a:r>
            <a:r>
              <a:rPr lang="en-US" u="none" dirty="0"/>
              <a:t>vaping (also known as e-cigarettes)</a:t>
            </a:r>
            <a:endParaRPr lang="en-US" dirty="0"/>
          </a:p>
          <a:p>
            <a:r>
              <a:rPr lang="en-US" dirty="0"/>
              <a:t>We will review:</a:t>
            </a: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What vapes are and how they work </a:t>
            </a:r>
          </a:p>
          <a:p>
            <a:r>
              <a:rPr lang="en-US" dirty="0"/>
              <a:t>What they look like</a:t>
            </a:r>
          </a:p>
          <a:p>
            <a:r>
              <a:rPr lang="en-US" dirty="0"/>
              <a:t>What’s in vapes and vaping products </a:t>
            </a:r>
          </a:p>
          <a:p>
            <a:r>
              <a:rPr lang="en-US" dirty="0"/>
              <a:t>And what the concerns are about youth using e-cigarettes or vaping</a:t>
            </a:r>
          </a:p>
          <a:p>
            <a:endParaRPr lang="en-US" dirty="0"/>
          </a:p>
          <a:p>
            <a:r>
              <a:rPr lang="en-US" dirty="0"/>
              <a:t>To make this a little more interactive and fun…we are going to play a game called “Fact or Fiction”   …</a:t>
            </a:r>
          </a:p>
          <a:p>
            <a:r>
              <a:rPr lang="en-US" dirty="0"/>
              <a:t>I’ll give you a statement about vapes and we’ll decide on whether that statement is fact or fiction </a:t>
            </a:r>
          </a:p>
          <a:p>
            <a:r>
              <a:rPr lang="en-US" dirty="0"/>
              <a:t>And then we’ll talk about why </a:t>
            </a:r>
          </a:p>
          <a:p>
            <a:endParaRPr lang="en-US" dirty="0"/>
          </a:p>
          <a:p>
            <a:endParaRPr lang="en-US" dirty="0"/>
          </a:p>
          <a:p>
            <a:endParaRPr lang="en-US" dirty="0"/>
          </a:p>
        </p:txBody>
      </p:sp>
      <p:sp>
        <p:nvSpPr>
          <p:cNvPr id="4" name="Slide Number Placeholder 3"/>
          <p:cNvSpPr>
            <a:spLocks noGrp="1"/>
          </p:cNvSpPr>
          <p:nvPr>
            <p:ph type="sldNum" sz="quarter" idx="10"/>
          </p:nvPr>
        </p:nvSpPr>
        <p:spPr/>
        <p:txBody>
          <a:bodyPr/>
          <a:lstStyle/>
          <a:p>
            <a:fld id="{C72D1E8B-859C-4C78-95B9-F614D9E87BEC}" type="slidenum">
              <a:rPr lang="en-CA" smtClean="0"/>
              <a:pPr/>
              <a:t>1</a:t>
            </a:fld>
            <a:endParaRPr lang="en-CA"/>
          </a:p>
        </p:txBody>
      </p:sp>
    </p:spTree>
    <p:extLst>
      <p:ext uri="{BB962C8B-B14F-4D97-AF65-F5344CB8AC3E}">
        <p14:creationId xmlns:p14="http://schemas.microsoft.com/office/powerpoint/2010/main" val="37937660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u="sng" dirty="0">
                <a:solidFill>
                  <a:srgbClr val="7030A0"/>
                </a:solidFill>
              </a:rPr>
              <a:t>Speaking Notes:</a:t>
            </a:r>
          </a:p>
          <a:p>
            <a:r>
              <a:rPr lang="en-US" dirty="0">
                <a:solidFill>
                  <a:srgbClr val="7030A0"/>
                </a:solidFill>
              </a:rPr>
              <a:t>Let’s start by reviewing what an </a:t>
            </a:r>
            <a:r>
              <a:rPr lang="en-US" u="none" dirty="0">
                <a:solidFill>
                  <a:srgbClr val="7030A0"/>
                </a:solidFill>
              </a:rPr>
              <a:t>e-cigarette</a:t>
            </a:r>
            <a:r>
              <a:rPr lang="en-US" dirty="0">
                <a:solidFill>
                  <a:srgbClr val="7030A0"/>
                </a:solidFill>
              </a:rPr>
              <a:t> is and how</a:t>
            </a:r>
            <a:r>
              <a:rPr lang="en-US" baseline="0" dirty="0">
                <a:solidFill>
                  <a:srgbClr val="7030A0"/>
                </a:solidFill>
              </a:rPr>
              <a:t> it works….</a:t>
            </a:r>
          </a:p>
          <a:p>
            <a:endParaRPr lang="en-US" baseline="0" dirty="0">
              <a:solidFill>
                <a:srgbClr val="7030A0"/>
              </a:solidFill>
            </a:endParaRPr>
          </a:p>
          <a:p>
            <a:r>
              <a:rPr lang="en-US" baseline="0" dirty="0">
                <a:solidFill>
                  <a:srgbClr val="7030A0"/>
                </a:solidFill>
              </a:rPr>
              <a:t>E-cigarettes go by a number of names – e-cigs, vapes, vaping devices, vape pens, JUUL to name a few. </a:t>
            </a:r>
          </a:p>
          <a:p>
            <a:endParaRPr lang="en-US" baseline="0" dirty="0">
              <a:solidFill>
                <a:srgbClr val="7030A0"/>
              </a:solidFill>
            </a:endParaRPr>
          </a:p>
          <a:p>
            <a:r>
              <a:rPr lang="en-US" dirty="0">
                <a:solidFill>
                  <a:srgbClr val="7030A0"/>
                </a:solidFill>
              </a:rPr>
              <a:t>Essentially,  these devices heat a liquid to create an aerosol or vapor.  The act of using an e-cigarette to create this aerosol is called vaping.</a:t>
            </a:r>
          </a:p>
          <a:p>
            <a:endParaRPr lang="en-US" dirty="0">
              <a:solidFill>
                <a:srgbClr val="7030A0"/>
              </a:solidFill>
            </a:endParaRPr>
          </a:p>
          <a:p>
            <a:endParaRPr lang="en-US" dirty="0">
              <a:solidFill>
                <a:srgbClr val="7030A0"/>
              </a:solidFill>
            </a:endParaRPr>
          </a:p>
          <a:p>
            <a:r>
              <a:rPr lang="en-US" b="1" u="sng" dirty="0">
                <a:solidFill>
                  <a:srgbClr val="7030A0"/>
                </a:solidFill>
              </a:rPr>
              <a:t>Extra Notes for the Teacher: </a:t>
            </a:r>
          </a:p>
          <a:p>
            <a:endParaRPr lang="en-US" b="1" u="sng" dirty="0">
              <a:solidFill>
                <a:srgbClr val="7030A0"/>
              </a:solidFill>
            </a:endParaRPr>
          </a:p>
          <a:p>
            <a:r>
              <a:rPr lang="en-US" b="1" dirty="0">
                <a:solidFill>
                  <a:srgbClr val="7030A0"/>
                </a:solidFill>
              </a:rPr>
              <a:t>This section is Intended to provide teachers with additional background for their own knowledge or in some cases to provide further detail to the class – especially for classes in higher grades)</a:t>
            </a:r>
          </a:p>
          <a:p>
            <a:endParaRPr lang="en-US" b="1" dirty="0">
              <a:solidFill>
                <a:srgbClr val="7030A0"/>
              </a:solidFill>
            </a:endParaRPr>
          </a:p>
          <a:p>
            <a:pPr marL="171450" indent="-171450">
              <a:buFont typeface="Arial" panose="020B0604020202020204" pitchFamily="34" charset="0"/>
              <a:buChar char="•"/>
            </a:pPr>
            <a:r>
              <a:rPr lang="en-US" dirty="0">
                <a:solidFill>
                  <a:srgbClr val="7030A0"/>
                </a:solidFill>
              </a:rPr>
              <a:t>JUUL is actually a brand of e-cig that has become so popular  with youth, that sometimes e-cigs are referred to as JUUL and vaping is known as </a:t>
            </a:r>
            <a:r>
              <a:rPr lang="en-US" dirty="0" err="1">
                <a:solidFill>
                  <a:srgbClr val="7030A0"/>
                </a:solidFill>
              </a:rPr>
              <a:t>JUULing</a:t>
            </a:r>
            <a:r>
              <a:rPr lang="en-US" dirty="0">
                <a:solidFill>
                  <a:srgbClr val="7030A0"/>
                </a:solidFill>
              </a:rPr>
              <a:t>)</a:t>
            </a:r>
          </a:p>
          <a:p>
            <a:pPr marL="171450" indent="-171450">
              <a:buFont typeface="Arial" panose="020B0604020202020204" pitchFamily="34" charset="0"/>
              <a:buChar char="•"/>
            </a:pPr>
            <a:endParaRPr lang="en-US" dirty="0">
              <a:solidFill>
                <a:srgbClr val="7030A0"/>
              </a:solidFill>
            </a:endParaRPr>
          </a:p>
          <a:p>
            <a:pPr marL="171450" indent="-171450">
              <a:buFont typeface="Arial" panose="020B0604020202020204" pitchFamily="34" charset="0"/>
              <a:buChar char="•"/>
            </a:pPr>
            <a:r>
              <a:rPr lang="en-US" dirty="0"/>
              <a:t>More detail on how they work:</a:t>
            </a:r>
          </a:p>
          <a:p>
            <a:pPr marL="628650" lvl="1" indent="-171450">
              <a:buFont typeface="Arial" panose="020B0604020202020204" pitchFamily="34" charset="0"/>
              <a:buChar char="•"/>
            </a:pPr>
            <a:r>
              <a:rPr lang="en-US" dirty="0"/>
              <a:t>Vapes are devices that  use a </a:t>
            </a:r>
            <a:r>
              <a:rPr lang="en-US" b="1" dirty="0"/>
              <a:t>BATTERY </a:t>
            </a:r>
            <a:r>
              <a:rPr lang="en-US" dirty="0"/>
              <a:t>to heat a </a:t>
            </a:r>
            <a:r>
              <a:rPr lang="en-US" b="1" dirty="0"/>
              <a:t>COIL/HEATING ELEMENT </a:t>
            </a:r>
          </a:p>
          <a:p>
            <a:pPr marL="171450" indent="-171450">
              <a:buFont typeface="Arial" panose="020B0604020202020204" pitchFamily="34" charset="0"/>
              <a:buChar char="•"/>
            </a:pPr>
            <a:endParaRPr lang="en-US" dirty="0"/>
          </a:p>
          <a:p>
            <a:pPr marL="628650" lvl="1" indent="-171450">
              <a:buFont typeface="Arial" panose="020B0604020202020204" pitchFamily="34" charset="0"/>
              <a:buChar char="•"/>
            </a:pPr>
            <a:r>
              <a:rPr lang="en-US" dirty="0"/>
              <a:t>The hot </a:t>
            </a:r>
            <a:r>
              <a:rPr lang="en-US" b="1" dirty="0"/>
              <a:t>COIL </a:t>
            </a:r>
            <a:r>
              <a:rPr lang="en-US" dirty="0"/>
              <a:t>heats up a </a:t>
            </a:r>
            <a:r>
              <a:rPr lang="en-US" b="1" dirty="0"/>
              <a:t>LIQUID</a:t>
            </a:r>
            <a:r>
              <a:rPr lang="en-US" dirty="0"/>
              <a:t> (called e-liquid or e-juice or vaping liquid )</a:t>
            </a:r>
          </a:p>
          <a:p>
            <a:pPr marL="628650" lvl="1" indent="-171450">
              <a:buFont typeface="Arial" panose="020B0604020202020204" pitchFamily="34" charset="0"/>
              <a:buChar char="•"/>
            </a:pPr>
            <a:endParaRPr lang="en-US" dirty="0"/>
          </a:p>
          <a:p>
            <a:pPr marL="628650" lvl="1" indent="-171450">
              <a:buFont typeface="Arial" panose="020B0604020202020204" pitchFamily="34" charset="0"/>
              <a:buChar char="•"/>
            </a:pPr>
            <a:r>
              <a:rPr lang="en-US" dirty="0"/>
              <a:t>(The liquid is contained in a </a:t>
            </a:r>
            <a:r>
              <a:rPr lang="en-US" b="1" dirty="0"/>
              <a:t>TANK or POD; some e-cigs are disposable and come with pre-filled e-liquid; some contain tanks that you refill yourself; some use a pod containing e-liquid that you snap in to the device)</a:t>
            </a:r>
          </a:p>
          <a:p>
            <a:pPr marL="628650" lvl="1" indent="-171450">
              <a:buFont typeface="Arial" panose="020B0604020202020204" pitchFamily="34" charset="0"/>
              <a:buChar char="•"/>
            </a:pPr>
            <a:endParaRPr lang="en-US" dirty="0"/>
          </a:p>
          <a:p>
            <a:pPr marL="628650" lvl="1" indent="-171450">
              <a:buFont typeface="Arial" panose="020B0604020202020204" pitchFamily="34" charset="0"/>
              <a:buChar char="•"/>
            </a:pPr>
            <a:r>
              <a:rPr lang="en-US" dirty="0"/>
              <a:t>The heated liquid turns into  an</a:t>
            </a:r>
            <a:r>
              <a:rPr lang="en-US" b="1" dirty="0"/>
              <a:t> AEROSOL </a:t>
            </a:r>
            <a:r>
              <a:rPr lang="en-US" dirty="0"/>
              <a:t>or </a:t>
            </a:r>
            <a:r>
              <a:rPr lang="en-US" b="1" dirty="0"/>
              <a:t>VAPOR</a:t>
            </a:r>
          </a:p>
          <a:p>
            <a:pPr marL="628650" lvl="1" indent="-171450">
              <a:buFont typeface="Arial" panose="020B0604020202020204" pitchFamily="34" charset="0"/>
              <a:buChar char="•"/>
            </a:pPr>
            <a:endParaRPr lang="en-US" b="1" dirty="0"/>
          </a:p>
          <a:p>
            <a:pPr marL="628650" lvl="1" indent="-171450">
              <a:buFont typeface="Arial" panose="020B0604020202020204" pitchFamily="34" charset="0"/>
              <a:buChar char="•"/>
            </a:pPr>
            <a:r>
              <a:rPr lang="en-US" b="0" dirty="0"/>
              <a:t>The aerosol in inhaled through a </a:t>
            </a:r>
            <a:r>
              <a:rPr lang="en-US" b="1" dirty="0"/>
              <a:t>MOUTHPIECE </a:t>
            </a:r>
            <a:r>
              <a:rPr lang="en-US" b="0" dirty="0"/>
              <a:t>into the lungs and exhaled as a vapor cloud</a:t>
            </a:r>
            <a:endParaRPr lang="en-US" b="1" dirty="0"/>
          </a:p>
          <a:p>
            <a:endParaRPr lang="en-US" dirty="0"/>
          </a:p>
        </p:txBody>
      </p:sp>
      <p:sp>
        <p:nvSpPr>
          <p:cNvPr id="4" name="Slide Number Placeholder 3"/>
          <p:cNvSpPr>
            <a:spLocks noGrp="1"/>
          </p:cNvSpPr>
          <p:nvPr>
            <p:ph type="sldNum" sz="quarter" idx="5"/>
          </p:nvPr>
        </p:nvSpPr>
        <p:spPr/>
        <p:txBody>
          <a:bodyPr/>
          <a:lstStyle/>
          <a:p>
            <a:fld id="{C72D1E8B-859C-4C78-95B9-F614D9E87BEC}" type="slidenum">
              <a:rPr lang="en-CA" smtClean="0"/>
              <a:pPr/>
              <a:t>3</a:t>
            </a:fld>
            <a:endParaRPr lang="en-CA"/>
          </a:p>
        </p:txBody>
      </p:sp>
    </p:spTree>
    <p:extLst>
      <p:ext uri="{BB962C8B-B14F-4D97-AF65-F5344CB8AC3E}">
        <p14:creationId xmlns:p14="http://schemas.microsoft.com/office/powerpoint/2010/main" val="93872381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sng"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Speaking Notes: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E-cigarettes  are available in lots of different shapes, sizes and </a:t>
            </a:r>
            <a:r>
              <a:rPr kumimoji="0" lang="en-US" sz="1200" b="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colours</a:t>
            </a:r>
            <a:r>
              <a:rPr kumimoji="0" lang="en-US" sz="12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sometimes making them more difficult to recognize</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They can look like cigarettes, pens, juice boxes or even flash Drives.</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sng"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Extra Notes for the Teacher:</a:t>
            </a:r>
          </a:p>
          <a:p>
            <a:pPr marL="171450" indent="-171450">
              <a:buFontTx/>
              <a:buChar char="-"/>
            </a:pPr>
            <a:r>
              <a:rPr lang="en-US" dirty="0"/>
              <a:t>Some look like cigarettes (called Cig-a-likes) or pipes (called e-pipes)</a:t>
            </a:r>
          </a:p>
          <a:p>
            <a:pPr marL="171450" indent="-171450">
              <a:buFontTx/>
              <a:buChar char="-"/>
            </a:pPr>
            <a:r>
              <a:rPr lang="en-US" dirty="0"/>
              <a:t>Some look like Pens (called Vape Pens)</a:t>
            </a:r>
          </a:p>
          <a:p>
            <a:pPr marL="171450" indent="-171450">
              <a:buFontTx/>
              <a:buChar char="-"/>
            </a:pPr>
            <a:r>
              <a:rPr lang="en-US" dirty="0"/>
              <a:t>Some look like a box with a straw (called Box mods)</a:t>
            </a:r>
          </a:p>
          <a:p>
            <a:pPr marL="171450" indent="-171450">
              <a:buFontTx/>
              <a:buChar char="-"/>
            </a:pPr>
            <a:r>
              <a:rPr lang="en-US" dirty="0"/>
              <a:t>Some look like a USB stick (called Pods)…Common pod-type vapes are VYPE and JUUL – both are depicted in this slide (lower right hand corner).  They look like USB sticks.  They use pods which contain the vaping liquid or e-juice.  The pods  snap into the top of the device.  These are the most popular products with youth.  </a:t>
            </a:r>
          </a:p>
        </p:txBody>
      </p:sp>
      <p:sp>
        <p:nvSpPr>
          <p:cNvPr id="4" name="Slide Number Placeholder 3"/>
          <p:cNvSpPr>
            <a:spLocks noGrp="1"/>
          </p:cNvSpPr>
          <p:nvPr>
            <p:ph type="sldNum" sz="quarter" idx="5"/>
          </p:nvPr>
        </p:nvSpPr>
        <p:spPr/>
        <p:txBody>
          <a:bodyPr/>
          <a:lstStyle/>
          <a:p>
            <a:fld id="{C72D1E8B-859C-4C78-95B9-F614D9E87BEC}" type="slidenum">
              <a:rPr lang="en-CA" smtClean="0"/>
              <a:pPr/>
              <a:t>4</a:t>
            </a:fld>
            <a:endParaRPr lang="en-CA"/>
          </a:p>
        </p:txBody>
      </p:sp>
    </p:spTree>
    <p:extLst>
      <p:ext uri="{BB962C8B-B14F-4D97-AF65-F5344CB8AC3E}">
        <p14:creationId xmlns:p14="http://schemas.microsoft.com/office/powerpoint/2010/main" val="394520966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u="sng" dirty="0"/>
              <a:t>Speaking Notes:</a:t>
            </a:r>
          </a:p>
          <a:p>
            <a:endParaRPr lang="en-US" dirty="0"/>
          </a:p>
          <a:p>
            <a:r>
              <a:rPr lang="en-US" dirty="0"/>
              <a:t>Okay, It’s time to play FACT or FICTION…</a:t>
            </a:r>
          </a:p>
          <a:p>
            <a:endParaRPr lang="en-US" dirty="0"/>
          </a:p>
          <a:p>
            <a:r>
              <a:rPr lang="en-US" dirty="0"/>
              <a:t>I will give you a statement and you tell me if it’s Fact (if its True) or FICTION (if it’s false)</a:t>
            </a:r>
          </a:p>
          <a:p>
            <a:endParaRPr lang="en-US" dirty="0"/>
          </a:p>
          <a:p>
            <a:r>
              <a:rPr lang="en-US" dirty="0"/>
              <a:t>Here’s the first one….what do you think,  is this statement fact or fiction…</a:t>
            </a:r>
          </a:p>
          <a:p>
            <a:endParaRPr lang="en-US" dirty="0"/>
          </a:p>
          <a:p>
            <a:r>
              <a:rPr lang="en-US" b="1" u="sng" dirty="0"/>
              <a:t>Extra Notes for the Teacher:</a:t>
            </a:r>
          </a:p>
          <a:p>
            <a:r>
              <a:rPr lang="en-US" dirty="0"/>
              <a:t>Suggest you  poll class opinion by asking for a show of hands for fact then a show of hands for fiction…(and maybe show of hands for don’t know)</a:t>
            </a:r>
          </a:p>
        </p:txBody>
      </p:sp>
      <p:sp>
        <p:nvSpPr>
          <p:cNvPr id="4" name="Slide Number Placeholder 3"/>
          <p:cNvSpPr>
            <a:spLocks noGrp="1"/>
          </p:cNvSpPr>
          <p:nvPr>
            <p:ph type="sldNum" sz="quarter" idx="5"/>
          </p:nvPr>
        </p:nvSpPr>
        <p:spPr/>
        <p:txBody>
          <a:bodyPr/>
          <a:lstStyle/>
          <a:p>
            <a:fld id="{C72D1E8B-859C-4C78-95B9-F614D9E87BEC}" type="slidenum">
              <a:rPr lang="en-CA" smtClean="0"/>
              <a:pPr/>
              <a:t>5</a:t>
            </a:fld>
            <a:endParaRPr lang="en-CA"/>
          </a:p>
        </p:txBody>
      </p:sp>
    </p:spTree>
    <p:extLst>
      <p:ext uri="{BB962C8B-B14F-4D97-AF65-F5344CB8AC3E}">
        <p14:creationId xmlns:p14="http://schemas.microsoft.com/office/powerpoint/2010/main" val="419129980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u="sng" dirty="0"/>
              <a:t>Speaking Notes:</a:t>
            </a:r>
          </a:p>
          <a:p>
            <a:r>
              <a:rPr lang="en-US" dirty="0"/>
              <a:t>Let’s hold off on the answer to this one for now…</a:t>
            </a:r>
          </a:p>
          <a:p>
            <a:endParaRPr lang="en-US" dirty="0"/>
          </a:p>
          <a:p>
            <a:r>
              <a:rPr lang="en-US" dirty="0"/>
              <a:t>Maybe we need to find out a bit more about what is fact and what is fiction when it comes to youth and vaping before we decide.</a:t>
            </a:r>
          </a:p>
          <a:p>
            <a:endParaRPr lang="en-US" strike="sngStrike" baseline="0" dirty="0"/>
          </a:p>
          <a:p>
            <a:r>
              <a:rPr lang="en-US" strike="noStrike" baseline="0" dirty="0"/>
              <a:t>Let’s come back to this a bit later…</a:t>
            </a:r>
          </a:p>
          <a:p>
            <a:endParaRPr lang="en-US" strike="noStrike" baseline="0" dirty="0"/>
          </a:p>
          <a:p>
            <a:r>
              <a:rPr lang="en-US" b="1" u="sng" strike="noStrike" baseline="0" dirty="0"/>
              <a:t>Extra Notes for the TEACHER:   </a:t>
            </a:r>
            <a:r>
              <a:rPr lang="en-US" strike="noStrike" baseline="0" dirty="0"/>
              <a:t>Perhaps you can start this by summarizing the preliminary class poll results from the previous slide …e.g. looks like most of the class thinks they are not safe or looks like we are split 50:50 or I didn’t see a lot of hands go up…maybe folks are unsure…etc.</a:t>
            </a:r>
          </a:p>
        </p:txBody>
      </p:sp>
      <p:sp>
        <p:nvSpPr>
          <p:cNvPr id="4" name="Slide Number Placeholder 3"/>
          <p:cNvSpPr>
            <a:spLocks noGrp="1"/>
          </p:cNvSpPr>
          <p:nvPr>
            <p:ph type="sldNum" sz="quarter" idx="5"/>
          </p:nvPr>
        </p:nvSpPr>
        <p:spPr/>
        <p:txBody>
          <a:bodyPr/>
          <a:lstStyle/>
          <a:p>
            <a:fld id="{C72D1E8B-859C-4C78-95B9-F614D9E87BEC}" type="slidenum">
              <a:rPr lang="en-CA" smtClean="0"/>
              <a:pPr/>
              <a:t>6</a:t>
            </a:fld>
            <a:endParaRPr lang="en-CA"/>
          </a:p>
        </p:txBody>
      </p:sp>
    </p:spTree>
    <p:extLst>
      <p:ext uri="{BB962C8B-B14F-4D97-AF65-F5344CB8AC3E}">
        <p14:creationId xmlns:p14="http://schemas.microsoft.com/office/powerpoint/2010/main" val="19545051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u="sng" dirty="0"/>
              <a:t>Speaking Notes:</a:t>
            </a:r>
          </a:p>
          <a:p>
            <a:r>
              <a:rPr lang="en-US" dirty="0"/>
              <a:t>Here comes another…</a:t>
            </a:r>
          </a:p>
          <a:p>
            <a:r>
              <a:rPr lang="en-US" dirty="0"/>
              <a:t>E-cigarettes contain tobacco…is that fact or is it fiction…what do you think?</a:t>
            </a:r>
          </a:p>
        </p:txBody>
      </p:sp>
      <p:sp>
        <p:nvSpPr>
          <p:cNvPr id="4" name="Slide Number Placeholder 3"/>
          <p:cNvSpPr>
            <a:spLocks noGrp="1"/>
          </p:cNvSpPr>
          <p:nvPr>
            <p:ph type="sldNum" sz="quarter" idx="5"/>
          </p:nvPr>
        </p:nvSpPr>
        <p:spPr/>
        <p:txBody>
          <a:bodyPr/>
          <a:lstStyle/>
          <a:p>
            <a:fld id="{C72D1E8B-859C-4C78-95B9-F614D9E87BEC}" type="slidenum">
              <a:rPr lang="en-CA" smtClean="0"/>
              <a:pPr/>
              <a:t>7</a:t>
            </a:fld>
            <a:endParaRPr lang="en-CA"/>
          </a:p>
        </p:txBody>
      </p:sp>
    </p:spTree>
    <p:extLst>
      <p:ext uri="{BB962C8B-B14F-4D97-AF65-F5344CB8AC3E}">
        <p14:creationId xmlns:p14="http://schemas.microsoft.com/office/powerpoint/2010/main" val="52641286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u="sng" dirty="0"/>
              <a:t>Speaking Notes:</a:t>
            </a:r>
          </a:p>
          <a:p>
            <a:endParaRPr lang="en-US" dirty="0"/>
          </a:p>
          <a:p>
            <a:r>
              <a:rPr lang="en-US" dirty="0"/>
              <a:t>It’s FICTION.</a:t>
            </a:r>
          </a:p>
          <a:p>
            <a:endParaRPr lang="en-US" dirty="0"/>
          </a:p>
          <a:p>
            <a:r>
              <a:rPr lang="en-US" dirty="0"/>
              <a:t>Regular cigarettes contain tobacco,  but E-cigarettes do not.</a:t>
            </a:r>
          </a:p>
          <a:p>
            <a:endParaRPr lang="en-US" dirty="0"/>
          </a:p>
          <a:p>
            <a:r>
              <a:rPr lang="en-US" dirty="0"/>
              <a:t>E-Cigarettes heat up a liquid instead of burning tobacco like regular cigarettes</a:t>
            </a:r>
          </a:p>
          <a:p>
            <a:endParaRPr lang="en-US" dirty="0"/>
          </a:p>
          <a:p>
            <a:r>
              <a:rPr lang="en-US" dirty="0"/>
              <a:t>The liquid is sometimes called e-liquid or vaping liquid, or more commonly e-juice</a:t>
            </a:r>
          </a:p>
          <a:p>
            <a:endParaRPr lang="en-US" dirty="0"/>
          </a:p>
          <a:p>
            <a:r>
              <a:rPr lang="en-US" dirty="0"/>
              <a:t>Although this liquid does not contain tobacco, it can be </a:t>
            </a:r>
            <a:r>
              <a:rPr lang="en-US" dirty="0" err="1"/>
              <a:t>flavoured</a:t>
            </a:r>
            <a:r>
              <a:rPr lang="en-US" dirty="0"/>
              <a:t> to taste like tobacco </a:t>
            </a:r>
          </a:p>
          <a:p>
            <a:endParaRPr lang="en-US" dirty="0"/>
          </a:p>
          <a:p>
            <a:endParaRPr lang="en-US" dirty="0"/>
          </a:p>
          <a:p>
            <a:r>
              <a:rPr lang="en-US" dirty="0"/>
              <a:t>So let’s explore  what is actually in that e-liquid …next slide</a:t>
            </a:r>
          </a:p>
          <a:p>
            <a:endParaRPr lang="en-US" dirty="0"/>
          </a:p>
          <a:p>
            <a:endParaRPr lang="en-US" dirty="0"/>
          </a:p>
        </p:txBody>
      </p:sp>
      <p:sp>
        <p:nvSpPr>
          <p:cNvPr id="4" name="Slide Number Placeholder 3"/>
          <p:cNvSpPr>
            <a:spLocks noGrp="1"/>
          </p:cNvSpPr>
          <p:nvPr>
            <p:ph type="sldNum" sz="quarter" idx="5"/>
          </p:nvPr>
        </p:nvSpPr>
        <p:spPr/>
        <p:txBody>
          <a:bodyPr/>
          <a:lstStyle/>
          <a:p>
            <a:fld id="{C72D1E8B-859C-4C78-95B9-F614D9E87BEC}" type="slidenum">
              <a:rPr lang="en-CA" smtClean="0"/>
              <a:pPr/>
              <a:t>8</a:t>
            </a:fld>
            <a:endParaRPr lang="en-CA"/>
          </a:p>
        </p:txBody>
      </p:sp>
    </p:spTree>
    <p:extLst>
      <p:ext uri="{BB962C8B-B14F-4D97-AF65-F5344CB8AC3E}">
        <p14:creationId xmlns:p14="http://schemas.microsoft.com/office/powerpoint/2010/main" val="333580853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u="sng" dirty="0"/>
              <a:t>Speaking Notes:</a:t>
            </a:r>
          </a:p>
          <a:p>
            <a:endParaRPr lang="en-US" dirty="0"/>
          </a:p>
          <a:p>
            <a:r>
              <a:rPr lang="en-US" dirty="0"/>
              <a:t>Ok so is the following statement fact or fiction…</a:t>
            </a:r>
          </a:p>
        </p:txBody>
      </p:sp>
      <p:sp>
        <p:nvSpPr>
          <p:cNvPr id="4" name="Slide Number Placeholder 3"/>
          <p:cNvSpPr>
            <a:spLocks noGrp="1"/>
          </p:cNvSpPr>
          <p:nvPr>
            <p:ph type="sldNum" sz="quarter" idx="5"/>
          </p:nvPr>
        </p:nvSpPr>
        <p:spPr/>
        <p:txBody>
          <a:bodyPr/>
          <a:lstStyle/>
          <a:p>
            <a:fld id="{C72D1E8B-859C-4C78-95B9-F614D9E87BEC}" type="slidenum">
              <a:rPr lang="en-CA" smtClean="0"/>
              <a:pPr/>
              <a:t>9</a:t>
            </a:fld>
            <a:endParaRPr lang="en-CA"/>
          </a:p>
        </p:txBody>
      </p:sp>
    </p:spTree>
    <p:extLst>
      <p:ext uri="{BB962C8B-B14F-4D97-AF65-F5344CB8AC3E}">
        <p14:creationId xmlns:p14="http://schemas.microsoft.com/office/powerpoint/2010/main" val="346562883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u="sng" dirty="0"/>
              <a:t>Speaking Notes:</a:t>
            </a:r>
          </a:p>
          <a:p>
            <a:endParaRPr lang="en-US" dirty="0"/>
          </a:p>
          <a:p>
            <a:r>
              <a:rPr lang="en-US" dirty="0"/>
              <a:t>It’s FICTION.  </a:t>
            </a:r>
          </a:p>
          <a:p>
            <a:r>
              <a:rPr lang="en-US" dirty="0"/>
              <a:t>A lot of people think that the vapor cloud from an e-cigarette is just water but that’s not correct.  And that’s one of the reasons why some people think vaping is harmless.</a:t>
            </a:r>
          </a:p>
          <a:p>
            <a:endParaRPr lang="en-US" dirty="0"/>
          </a:p>
          <a:p>
            <a:r>
              <a:rPr lang="en-US" dirty="0"/>
              <a:t>That cloud is actually made up of millions of liquid droplets that contain a lot of chemicals</a:t>
            </a:r>
          </a:p>
          <a:p>
            <a:r>
              <a:rPr lang="en-US" dirty="0"/>
              <a:t>Including some that are used to create that vapor cloud or fog.</a:t>
            </a:r>
          </a:p>
          <a:p>
            <a:endParaRPr lang="en-US" dirty="0"/>
          </a:p>
          <a:p>
            <a:r>
              <a:rPr lang="en-US" dirty="0"/>
              <a:t>But there’s other stuff in there too…next slide</a:t>
            </a:r>
          </a:p>
          <a:p>
            <a:endParaRPr lang="en-US" dirty="0"/>
          </a:p>
          <a:p>
            <a:r>
              <a:rPr lang="en-US" b="1" u="sng" dirty="0"/>
              <a:t>Extra Notes for the Teacher:</a:t>
            </a:r>
          </a:p>
          <a:p>
            <a:endParaRPr lang="en-US" dirty="0"/>
          </a:p>
          <a:p>
            <a:r>
              <a:rPr lang="en-US" dirty="0"/>
              <a:t>E-juice is a liquid mixture of Propylene Glycol (PG) and Vegetable Glycerin (VG) and a lot more ingredients that we’ll talk about in a few minutes</a:t>
            </a:r>
          </a:p>
          <a:p>
            <a:endParaRPr lang="en-US" dirty="0"/>
          </a:p>
          <a:p>
            <a:r>
              <a:rPr lang="en-US" dirty="0"/>
              <a:t>When this  e-liquid is heated by the coil, these ingredients  essentially create theatrical smoke  or fog….which is a vapor that is made of ultrafine liquid particles containing PG and VG among other things..</a:t>
            </a:r>
          </a:p>
          <a:p>
            <a:endParaRPr lang="en-US" dirty="0"/>
          </a:p>
          <a:p>
            <a:r>
              <a:rPr lang="en-US" dirty="0"/>
              <a:t>These ingredients have multiple roles…</a:t>
            </a:r>
          </a:p>
          <a:p>
            <a:r>
              <a:rPr lang="en-US" dirty="0"/>
              <a:t>- They affect the texture, taste/sweetness, as well as the denseness of the vapor clouds</a:t>
            </a:r>
          </a:p>
          <a:p>
            <a:pPr marL="171450" indent="-171450">
              <a:buFontTx/>
              <a:buChar char="-"/>
            </a:pPr>
            <a:r>
              <a:rPr lang="en-US" dirty="0"/>
              <a:t>PG also helps all the other ingredients in e-liquid (e.g. nicotine, </a:t>
            </a:r>
            <a:r>
              <a:rPr lang="en-US" dirty="0" err="1"/>
              <a:t>flavourings</a:t>
            </a:r>
            <a:r>
              <a:rPr lang="en-US" dirty="0"/>
              <a:t>) stay well  mixed </a:t>
            </a:r>
          </a:p>
          <a:p>
            <a:pPr marL="171450" indent="-171450">
              <a:buFontTx/>
              <a:buChar char="-"/>
            </a:pPr>
            <a:r>
              <a:rPr lang="en-US" dirty="0"/>
              <a:t>PG is more watery than VG and produces a smaller cloud and a sharper hit at the back of the throat</a:t>
            </a:r>
          </a:p>
          <a:p>
            <a:pPr marL="171450" indent="-171450">
              <a:buFontTx/>
              <a:buChar char="-"/>
            </a:pPr>
            <a:r>
              <a:rPr lang="en-US" dirty="0"/>
              <a:t>VG is thicker and produces a smoother hit and bigger, denser clouds of vapor</a:t>
            </a:r>
          </a:p>
          <a:p>
            <a:pPr marL="171450" indent="-171450">
              <a:buFontTx/>
              <a:buChar char="-"/>
            </a:pPr>
            <a:r>
              <a:rPr lang="en-US" dirty="0"/>
              <a:t>Vapers will play around with the ratio of PG:VG to create the type of vaping experience that suits them best</a:t>
            </a:r>
          </a:p>
        </p:txBody>
      </p:sp>
      <p:sp>
        <p:nvSpPr>
          <p:cNvPr id="4" name="Slide Number Placeholder 3"/>
          <p:cNvSpPr>
            <a:spLocks noGrp="1"/>
          </p:cNvSpPr>
          <p:nvPr>
            <p:ph type="sldNum" sz="quarter" idx="5"/>
          </p:nvPr>
        </p:nvSpPr>
        <p:spPr/>
        <p:txBody>
          <a:bodyPr/>
          <a:lstStyle/>
          <a:p>
            <a:fld id="{C72D1E8B-859C-4C78-95B9-F614D9E87BEC}" type="slidenum">
              <a:rPr lang="en-CA" smtClean="0"/>
              <a:pPr/>
              <a:t>10</a:t>
            </a:fld>
            <a:endParaRPr lang="en-CA"/>
          </a:p>
        </p:txBody>
      </p:sp>
    </p:spTree>
    <p:extLst>
      <p:ext uri="{BB962C8B-B14F-4D97-AF65-F5344CB8AC3E}">
        <p14:creationId xmlns:p14="http://schemas.microsoft.com/office/powerpoint/2010/main" val="271038052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u="sng" dirty="0"/>
              <a:t>Speaking Notes:</a:t>
            </a:r>
          </a:p>
          <a:p>
            <a:endParaRPr lang="en-US" b="1" u="sng" dirty="0"/>
          </a:p>
          <a:p>
            <a:r>
              <a:rPr lang="en-US" b="0" u="none" dirty="0"/>
              <a:t>So what else is in that e-juice?   There are a lot of things in there that don’t belong in your lungs….Things like </a:t>
            </a:r>
          </a:p>
          <a:p>
            <a:endParaRPr lang="en-US" b="0" u="none" dirty="0"/>
          </a:p>
          <a:p>
            <a:pPr marL="228600" indent="-228600">
              <a:buAutoNum type="arabicParenR"/>
            </a:pPr>
            <a:r>
              <a:rPr lang="en-US" b="1" u="none" dirty="0"/>
              <a:t>PG and VG </a:t>
            </a:r>
            <a:r>
              <a:rPr lang="en-US" b="0" u="none" dirty="0"/>
              <a:t>– These are the main chemicals in e-juice and they are used to make the vapor cloud </a:t>
            </a:r>
            <a:r>
              <a:rPr lang="en-US" b="1" u="none" dirty="0"/>
              <a:t>(Note to Teacher: </a:t>
            </a:r>
            <a:r>
              <a:rPr lang="en-US" b="0" u="none" dirty="0"/>
              <a:t>PG = propylene glycol and VG = vegetable glycerin)</a:t>
            </a:r>
          </a:p>
          <a:p>
            <a:pPr marL="228600" indent="-228600">
              <a:buAutoNum type="arabicParenR"/>
            </a:pPr>
            <a:r>
              <a:rPr lang="en-US" b="1" u="none" dirty="0"/>
              <a:t>Heavy Metals </a:t>
            </a:r>
            <a:r>
              <a:rPr lang="en-US" b="0" u="none" dirty="0"/>
              <a:t>–Not of the rock band variety –lol but things like aluminum (soda cans) Copper ( not an old-timey policeman-lol) , Lead (like in bullets), Nickel (like in batteries) Silver, and Tin</a:t>
            </a:r>
          </a:p>
          <a:p>
            <a:pPr marL="228600" marR="0" lvl="0" indent="-228600" algn="l" defTabSz="914400" rtl="0" eaLnBrk="1" fontAlgn="auto" latinLnBrk="0" hangingPunct="1">
              <a:lnSpc>
                <a:spcPct val="100000"/>
              </a:lnSpc>
              <a:spcBef>
                <a:spcPts val="0"/>
              </a:spcBef>
              <a:spcAft>
                <a:spcPts val="0"/>
              </a:spcAft>
              <a:buClrTx/>
              <a:buSzTx/>
              <a:buFontTx/>
              <a:buAutoNum type="arabicParenR"/>
              <a:tabLst/>
              <a:defRPr/>
            </a:pPr>
            <a:endParaRPr lang="en-US" b="1" u="none" dirty="0"/>
          </a:p>
          <a:p>
            <a:pPr marL="228600" marR="0" lvl="0" indent="-228600" algn="l" defTabSz="914400" rtl="0" eaLnBrk="1" fontAlgn="auto" latinLnBrk="0" hangingPunct="1">
              <a:lnSpc>
                <a:spcPct val="100000"/>
              </a:lnSpc>
              <a:spcBef>
                <a:spcPts val="0"/>
              </a:spcBef>
              <a:spcAft>
                <a:spcPts val="0"/>
              </a:spcAft>
              <a:buClrTx/>
              <a:buSzTx/>
              <a:buFontTx/>
              <a:buAutoNum type="arabicParenR"/>
              <a:tabLst/>
              <a:defRPr/>
            </a:pPr>
            <a:r>
              <a:rPr lang="en-US" b="1" u="none" dirty="0"/>
              <a:t>Artificial </a:t>
            </a:r>
            <a:r>
              <a:rPr lang="en-US" b="1" u="none" dirty="0" err="1"/>
              <a:t>flavours</a:t>
            </a:r>
            <a:r>
              <a:rPr lang="en-US" b="1" u="none" dirty="0"/>
              <a:t> -</a:t>
            </a:r>
            <a:r>
              <a:rPr lang="en-US" b="0" u="none" dirty="0"/>
              <a:t>There are 1000’s of artificial </a:t>
            </a:r>
            <a:r>
              <a:rPr lang="en-US" b="0" u="none" dirty="0" err="1"/>
              <a:t>flavours</a:t>
            </a:r>
            <a:r>
              <a:rPr lang="en-US" b="0" u="none" dirty="0"/>
              <a:t> including candy, fruit, mint, chocolate to name a few. Diacetyl {pronounced Die-ASSA –</a:t>
            </a:r>
            <a:r>
              <a:rPr lang="en-US" b="0" u="none" dirty="0" err="1"/>
              <a:t>til</a:t>
            </a:r>
            <a:r>
              <a:rPr lang="en-US" b="0" u="none" dirty="0"/>
              <a:t> ) is a creamy or buttery </a:t>
            </a:r>
            <a:r>
              <a:rPr lang="en-US" b="0" u="none" dirty="0" err="1"/>
              <a:t>flavouring</a:t>
            </a:r>
            <a:r>
              <a:rPr lang="en-US" b="0" u="none" dirty="0"/>
              <a:t>.</a:t>
            </a:r>
          </a:p>
          <a:p>
            <a:pPr marL="228600" marR="0" lvl="0" indent="-228600" algn="l" defTabSz="914400" rtl="0" eaLnBrk="1" fontAlgn="auto" latinLnBrk="0" hangingPunct="1">
              <a:lnSpc>
                <a:spcPct val="100000"/>
              </a:lnSpc>
              <a:spcBef>
                <a:spcPts val="0"/>
              </a:spcBef>
              <a:spcAft>
                <a:spcPts val="0"/>
              </a:spcAft>
              <a:buClrTx/>
              <a:buSzTx/>
              <a:buFontTx/>
              <a:buAutoNum type="arabicParenR"/>
              <a:tabLst/>
              <a:defRPr/>
            </a:pPr>
            <a:endParaRPr lang="en-US" b="0" u="none" dirty="0"/>
          </a:p>
          <a:p>
            <a:pPr marL="228600" marR="0" lvl="0" indent="-228600" algn="l" defTabSz="914400" rtl="0" eaLnBrk="1" fontAlgn="auto" latinLnBrk="0" hangingPunct="1">
              <a:lnSpc>
                <a:spcPct val="100000"/>
              </a:lnSpc>
              <a:spcBef>
                <a:spcPts val="0"/>
              </a:spcBef>
              <a:spcAft>
                <a:spcPts val="0"/>
              </a:spcAft>
              <a:buClrTx/>
              <a:buSzTx/>
              <a:buFontTx/>
              <a:buAutoNum type="arabicParenR"/>
              <a:tabLst/>
              <a:defRPr/>
            </a:pPr>
            <a:r>
              <a:rPr lang="en-US" dirty="0"/>
              <a:t>E-Juice  also contains a lot of the </a:t>
            </a:r>
            <a:r>
              <a:rPr lang="en-US" b="1" dirty="0"/>
              <a:t>same chemicals and other ingredients  found in tobacco cigarettes. </a:t>
            </a:r>
            <a:r>
              <a:rPr lang="en-US" b="0" dirty="0"/>
              <a:t>Things like acetone (Nail Polish Remover); Acrolein (A poison made when PG is heated up), Benzene (found in volcanoes and explosives) and Formaldehyde (used to preserve dead things in biology lab and mummies), Toluene (a paint thinner) and many more compounds that are even harder to pronounce (</a:t>
            </a:r>
            <a:r>
              <a:rPr lang="en-US" b="1" dirty="0"/>
              <a:t>For the teacher</a:t>
            </a:r>
            <a:r>
              <a:rPr lang="en-US" b="0" dirty="0"/>
              <a:t>, ethylbenzene,, fluorine, rubidium….) </a:t>
            </a:r>
          </a:p>
          <a:p>
            <a:pPr marL="228600" marR="0" lvl="0" indent="-228600" algn="l" defTabSz="914400" rtl="0" eaLnBrk="1" fontAlgn="auto" latinLnBrk="0" hangingPunct="1">
              <a:lnSpc>
                <a:spcPct val="100000"/>
              </a:lnSpc>
              <a:spcBef>
                <a:spcPts val="0"/>
              </a:spcBef>
              <a:spcAft>
                <a:spcPts val="0"/>
              </a:spcAft>
              <a:buClrTx/>
              <a:buSzTx/>
              <a:buFontTx/>
              <a:buAutoNum type="arabicParenR"/>
              <a:tabLst/>
              <a:defRPr/>
            </a:pPr>
            <a:endParaRPr lang="en-US" b="1"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b="1" dirty="0"/>
          </a:p>
          <a:p>
            <a:pPr marL="228600" indent="-228600">
              <a:buAutoNum type="arabicParenR"/>
            </a:pPr>
            <a:endParaRPr lang="en-US" b="0" u="none" dirty="0"/>
          </a:p>
          <a:p>
            <a:r>
              <a:rPr lang="en-US" b="1" u="sng" dirty="0"/>
              <a:t>Extra Notes for Teachers: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lvl="0"/>
            <a:r>
              <a:rPr lang="en-US" dirty="0"/>
              <a:t>The vaping industry often makes claims that these products are safe because</a:t>
            </a:r>
          </a:p>
          <a:p>
            <a:pPr lvl="0"/>
            <a:r>
              <a:rPr lang="en-US" dirty="0"/>
              <a:t>a) The </a:t>
            </a:r>
            <a:r>
              <a:rPr lang="en-US" b="1" dirty="0" err="1"/>
              <a:t>Flavours</a:t>
            </a:r>
            <a:r>
              <a:rPr lang="en-US" dirty="0"/>
              <a:t> are approved by Health Canada to be safe – but that’s safe to eat; not to inhale in your lungs.</a:t>
            </a:r>
          </a:p>
          <a:p>
            <a:pPr lvl="0"/>
            <a:r>
              <a:rPr lang="en-US" dirty="0"/>
              <a:t>b)  they contain smaller amounts of the </a:t>
            </a:r>
            <a:r>
              <a:rPr lang="en-US" b="1" dirty="0"/>
              <a:t>chemicals</a:t>
            </a:r>
            <a:r>
              <a:rPr lang="en-US" dirty="0"/>
              <a:t> also found in tobacco cigarettes.  But the truth is we don’t know what amount is safe..   Just because there is less of a  chemical does not mean it’s safe to take it  into our bodies. </a:t>
            </a:r>
            <a:endParaRPr lang="en-US" b="1" dirty="0"/>
          </a:p>
          <a:p>
            <a:pPr lvl="0"/>
            <a:endParaRPr lang="en-US" sz="1200" b="1"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Some youth use a process known as </a:t>
            </a:r>
            <a:r>
              <a:rPr lang="en-US" b="1" dirty="0"/>
              <a:t>“dripping” </a:t>
            </a:r>
            <a:r>
              <a:rPr lang="en-US" dirty="0"/>
              <a:t>– instead of having the coil warm the e-liquid tank, they directly drip drops of juice right onto the hot coil – this creates a thicker vapor cloud and a stronger taste. It’s a dangerous practice because it heats the e-liquid to a higher temperature than normal and in so doing creates even more chemicals.  For instance,  it increases the conversion of PG to formaldehyde (a carcinogen) The amount of formaldehyde created from dripping is about 15x that found in a tobacco cigarette.</a:t>
            </a:r>
          </a:p>
          <a:p>
            <a:pPr lvl="0"/>
            <a:endParaRPr lang="en-US" sz="1200" dirty="0"/>
          </a:p>
          <a:p>
            <a:pPr lvl="0"/>
            <a:endParaRPr lang="en-US" dirty="0"/>
          </a:p>
          <a:p>
            <a:pPr lvl="1"/>
            <a:endParaRPr lang="en-US" dirty="0"/>
          </a:p>
        </p:txBody>
      </p:sp>
      <p:sp>
        <p:nvSpPr>
          <p:cNvPr id="4" name="Slide Number Placeholder 3"/>
          <p:cNvSpPr>
            <a:spLocks noGrp="1"/>
          </p:cNvSpPr>
          <p:nvPr>
            <p:ph type="sldNum" sz="quarter" idx="5"/>
          </p:nvPr>
        </p:nvSpPr>
        <p:spPr/>
        <p:txBody>
          <a:bodyPr/>
          <a:lstStyle/>
          <a:p>
            <a:fld id="{C72D1E8B-859C-4C78-95B9-F614D9E87BEC}" type="slidenum">
              <a:rPr lang="en-CA" smtClean="0"/>
              <a:pPr/>
              <a:t>11</a:t>
            </a:fld>
            <a:endParaRPr lang="en-CA"/>
          </a:p>
        </p:txBody>
      </p:sp>
    </p:spTree>
    <p:extLst>
      <p:ext uri="{BB962C8B-B14F-4D97-AF65-F5344CB8AC3E}">
        <p14:creationId xmlns:p14="http://schemas.microsoft.com/office/powerpoint/2010/main" val="3371457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u="sng" dirty="0"/>
              <a:t>Speaking Notes:</a:t>
            </a:r>
          </a:p>
          <a:p>
            <a:r>
              <a:rPr lang="en-US" dirty="0"/>
              <a:t>It’s time for another fact or fiction…</a:t>
            </a:r>
          </a:p>
          <a:p>
            <a:endParaRPr lang="en-US" dirty="0"/>
          </a:p>
          <a:p>
            <a:r>
              <a:rPr lang="en-US" dirty="0"/>
              <a:t>Are there other chemicals in that e-liquid besides the ones we’ve already talked about?</a:t>
            </a:r>
          </a:p>
          <a:p>
            <a:r>
              <a:rPr lang="en-US" dirty="0"/>
              <a:t>How about nicotine?   </a:t>
            </a:r>
          </a:p>
          <a:p>
            <a:r>
              <a:rPr lang="en-US" dirty="0"/>
              <a:t>Do most vaping products contain nicotine?   What do you think?  Is this statement fact or fiction?</a:t>
            </a:r>
          </a:p>
        </p:txBody>
      </p:sp>
      <p:sp>
        <p:nvSpPr>
          <p:cNvPr id="4" name="Slide Number Placeholder 3"/>
          <p:cNvSpPr>
            <a:spLocks noGrp="1"/>
          </p:cNvSpPr>
          <p:nvPr>
            <p:ph type="sldNum" sz="quarter" idx="5"/>
          </p:nvPr>
        </p:nvSpPr>
        <p:spPr/>
        <p:txBody>
          <a:bodyPr/>
          <a:lstStyle/>
          <a:p>
            <a:fld id="{C72D1E8B-859C-4C78-95B9-F614D9E87BEC}" type="slidenum">
              <a:rPr lang="en-CA" smtClean="0"/>
              <a:pPr/>
              <a:t>12</a:t>
            </a:fld>
            <a:endParaRPr lang="en-CA"/>
          </a:p>
        </p:txBody>
      </p:sp>
    </p:spTree>
    <p:extLst>
      <p:ext uri="{BB962C8B-B14F-4D97-AF65-F5344CB8AC3E}">
        <p14:creationId xmlns:p14="http://schemas.microsoft.com/office/powerpoint/2010/main" val="233099187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sz="1200" b="1" i="0" u="sng" kern="1200" dirty="0">
                <a:solidFill>
                  <a:schemeClr val="tx1"/>
                </a:solidFill>
                <a:effectLst/>
                <a:latin typeface="Arial" panose="020B0604020202020204" pitchFamily="34" charset="0"/>
                <a:ea typeface="+mn-ea"/>
                <a:cs typeface="Arial" panose="020B0604020202020204" pitchFamily="34" charset="0"/>
              </a:rPr>
              <a:t>Speaking Notes:</a:t>
            </a:r>
          </a:p>
          <a:p>
            <a:endParaRPr lang="en-CA" sz="1200" b="1" i="0" kern="1200" dirty="0">
              <a:solidFill>
                <a:schemeClr val="tx1"/>
              </a:solidFill>
              <a:effectLst/>
              <a:latin typeface="Arial" panose="020B0604020202020204" pitchFamily="34" charset="0"/>
              <a:ea typeface="+mn-ea"/>
              <a:cs typeface="Arial" panose="020B0604020202020204" pitchFamily="34" charset="0"/>
            </a:endParaRPr>
          </a:p>
          <a:p>
            <a:r>
              <a:rPr lang="en-CA" sz="1200" b="1" i="0" kern="1200" dirty="0">
                <a:solidFill>
                  <a:schemeClr val="tx1"/>
                </a:solidFill>
                <a:effectLst/>
                <a:latin typeface="Arial" panose="020B0604020202020204" pitchFamily="34" charset="0"/>
                <a:ea typeface="+mn-ea"/>
                <a:cs typeface="Arial" panose="020B0604020202020204" pitchFamily="34" charset="0"/>
              </a:rPr>
              <a:t>This is a fact…almost all vapes/e-liquids  contain nicotine – even the ones that say they don’t on the label may contain it.  </a:t>
            </a:r>
          </a:p>
          <a:p>
            <a:r>
              <a:rPr lang="en-CA" sz="1200" b="0" i="0" kern="1200" dirty="0">
                <a:solidFill>
                  <a:schemeClr val="tx1"/>
                </a:solidFill>
                <a:effectLst/>
                <a:latin typeface="Arial" panose="020B0604020202020204" pitchFamily="34" charset="0"/>
                <a:ea typeface="+mn-ea"/>
                <a:cs typeface="Arial" panose="020B0604020202020204" pitchFamily="34" charset="0"/>
              </a:rPr>
              <a:t>So it’s really hard to be sure sometimes if you’re getting nicotine or not and harder still to tell how much you are getting…because it depends </a:t>
            </a:r>
            <a:r>
              <a:rPr lang="en-CA" sz="1200" b="0" i="0" u="none" kern="1200" dirty="0">
                <a:solidFill>
                  <a:schemeClr val="tx1"/>
                </a:solidFill>
                <a:effectLst/>
                <a:latin typeface="Arial" panose="020B0604020202020204" pitchFamily="34" charset="0"/>
                <a:ea typeface="+mn-ea"/>
                <a:cs typeface="Arial" panose="020B0604020202020204" pitchFamily="34" charset="0"/>
              </a:rPr>
              <a:t>on how much nicotine is in there, what type of nicotine it is  </a:t>
            </a:r>
            <a:r>
              <a:rPr lang="en-CA" sz="1200" b="0" i="0" kern="1200" dirty="0">
                <a:solidFill>
                  <a:schemeClr val="tx1"/>
                </a:solidFill>
                <a:effectLst/>
                <a:latin typeface="Arial" panose="020B0604020202020204" pitchFamily="34" charset="0"/>
                <a:ea typeface="+mn-ea"/>
                <a:cs typeface="Arial" panose="020B0604020202020204" pitchFamily="34" charset="0"/>
              </a:rPr>
              <a:t>and how often you vape.</a:t>
            </a:r>
          </a:p>
          <a:p>
            <a:endParaRPr lang="en-CA" sz="1200" b="1" i="0" u="sng" kern="1200" dirty="0">
              <a:solidFill>
                <a:schemeClr val="tx1"/>
              </a:solidFill>
              <a:effectLst/>
              <a:latin typeface="Arial" panose="020B0604020202020204" pitchFamily="34" charset="0"/>
              <a:ea typeface="+mn-ea"/>
              <a:cs typeface="Arial" panose="020B0604020202020204" pitchFamily="34" charset="0"/>
            </a:endParaRPr>
          </a:p>
          <a:p>
            <a:r>
              <a:rPr lang="en-CA" sz="1200" b="1" i="0" u="sng" kern="1200" dirty="0">
                <a:solidFill>
                  <a:schemeClr val="tx1"/>
                </a:solidFill>
                <a:effectLst/>
                <a:latin typeface="Arial" panose="020B0604020202020204" pitchFamily="34" charset="0"/>
                <a:ea typeface="+mn-ea"/>
                <a:cs typeface="Arial" panose="020B0604020202020204" pitchFamily="34" charset="0"/>
              </a:rPr>
              <a:t>Extra Notes for the Teacher: </a:t>
            </a:r>
          </a:p>
          <a:p>
            <a:r>
              <a:rPr lang="en-CA" sz="1200" b="1" i="0" kern="1200" dirty="0">
                <a:solidFill>
                  <a:schemeClr val="tx1"/>
                </a:solidFill>
                <a:effectLst/>
                <a:latin typeface="Arial" panose="020B0604020202020204" pitchFamily="34" charset="0"/>
                <a:ea typeface="+mn-ea"/>
                <a:cs typeface="Arial" panose="020B0604020202020204" pitchFamily="34" charset="0"/>
              </a:rPr>
              <a:t>Most vapes use something called Freebase Nicotine</a:t>
            </a:r>
          </a:p>
          <a:p>
            <a:r>
              <a:rPr lang="en-CA" sz="1200" b="0" i="0" kern="1200" dirty="0">
                <a:solidFill>
                  <a:schemeClr val="tx1"/>
                </a:solidFill>
                <a:effectLst/>
                <a:latin typeface="Arial" panose="020B0604020202020204" pitchFamily="34" charset="0"/>
                <a:ea typeface="+mn-ea"/>
                <a:cs typeface="Arial" panose="020B0604020202020204" pitchFamily="34" charset="0"/>
              </a:rPr>
              <a:t>Freebase nicotine is the nicotine traditionally </a:t>
            </a:r>
            <a:r>
              <a:rPr lang="en-CA" sz="1200" b="0" i="0" u="sng" strike="noStrike" kern="1200" dirty="0">
                <a:solidFill>
                  <a:schemeClr val="tx1"/>
                </a:solidFill>
                <a:effectLst/>
                <a:latin typeface="Arial" panose="020B0604020202020204" pitchFamily="34" charset="0"/>
                <a:ea typeface="+mn-ea"/>
                <a:cs typeface="Arial" panose="020B0604020202020204" pitchFamily="34" charset="0"/>
                <a:hlinkClick r:id="rId3">
                  <a:extLst>
                    <a:ext uri="{A12FA001-AC4F-418D-AE19-62706E023703}">
                      <ahyp:hlinkClr xmlns:ahyp="http://schemas.microsoft.com/office/drawing/2018/hyperlinkcolor" val="tx"/>
                    </a:ext>
                  </a:extLst>
                </a:hlinkClick>
              </a:rPr>
              <a:t>used in eLiquids</a:t>
            </a:r>
            <a:r>
              <a:rPr lang="en-CA" sz="1200" b="0" i="0" u="sng" strike="noStrike" kern="1200" dirty="0">
                <a:solidFill>
                  <a:schemeClr val="tx1"/>
                </a:solidFill>
                <a:effectLst/>
                <a:latin typeface="Arial" panose="020B0604020202020204" pitchFamily="34" charset="0"/>
                <a:ea typeface="+mn-ea"/>
                <a:cs typeface="Arial" panose="020B0604020202020204" pitchFamily="34" charset="0"/>
              </a:rPr>
              <a:t>. </a:t>
            </a:r>
            <a:r>
              <a:rPr lang="en-CA" sz="1200" b="0" i="0" kern="1200" dirty="0">
                <a:solidFill>
                  <a:schemeClr val="tx1"/>
                </a:solidFill>
                <a:effectLst/>
                <a:latin typeface="Arial" panose="020B0604020202020204" pitchFamily="34" charset="0"/>
                <a:ea typeface="+mn-ea"/>
                <a:cs typeface="Arial" panose="020B0604020202020204" pitchFamily="34" charset="0"/>
              </a:rPr>
              <a:t> Freebase nicotine has been treated to remove its particle charge.</a:t>
            </a:r>
          </a:p>
          <a:p>
            <a:r>
              <a:rPr lang="en-CA" sz="1200" b="1" i="0" kern="1200" dirty="0">
                <a:solidFill>
                  <a:schemeClr val="tx1"/>
                </a:solidFill>
                <a:effectLst/>
                <a:latin typeface="Arial" panose="020B0604020202020204" pitchFamily="34" charset="0"/>
                <a:ea typeface="+mn-ea"/>
                <a:cs typeface="Arial" panose="020B0604020202020204" pitchFamily="34" charset="0"/>
              </a:rPr>
              <a:t>Tobacco Giant </a:t>
            </a:r>
            <a:r>
              <a:rPr lang="en-CA" sz="1200" b="0" i="0" kern="1200" dirty="0">
                <a:solidFill>
                  <a:schemeClr val="tx1"/>
                </a:solidFill>
                <a:effectLst/>
                <a:latin typeface="Arial" panose="020B0604020202020204" pitchFamily="34" charset="0"/>
                <a:ea typeface="+mn-ea"/>
                <a:cs typeface="Arial" panose="020B0604020202020204" pitchFamily="34" charset="0"/>
              </a:rPr>
              <a:t>Phillip Morris found if you remove the positive charge of nicotine, it will return to a free state, this will allow it to travel much more easily across membranes in our bodies. This means more nicotine will make it to the user’s bloodstream and to the brain, making it a more potent form.</a:t>
            </a:r>
          </a:p>
          <a:p>
            <a:endParaRPr lang="en-CA" sz="1200" b="0" i="0" kern="1200" dirty="0">
              <a:solidFill>
                <a:schemeClr val="tx1"/>
              </a:solidFill>
              <a:effectLst/>
              <a:latin typeface="Arial" panose="020B0604020202020204" pitchFamily="34" charset="0"/>
              <a:ea typeface="+mn-ea"/>
              <a:cs typeface="Arial" panose="020B0604020202020204" pitchFamily="34" charset="0"/>
            </a:endParaRPr>
          </a:p>
          <a:p>
            <a:r>
              <a:rPr lang="en-CA" sz="1200" b="1" i="0" kern="1200" dirty="0">
                <a:solidFill>
                  <a:schemeClr val="tx1"/>
                </a:solidFill>
                <a:effectLst/>
                <a:latin typeface="Arial" panose="020B0604020202020204" pitchFamily="34" charset="0"/>
                <a:ea typeface="+mn-ea"/>
                <a:cs typeface="Arial" panose="020B0604020202020204" pitchFamily="34" charset="0"/>
              </a:rPr>
              <a:t>Products like JUUL use something even more powerful than freebase nicotine; they use nicotine salts</a:t>
            </a:r>
          </a:p>
          <a:p>
            <a:r>
              <a:rPr lang="en-CA" sz="1200" b="0" i="0" kern="1200" dirty="0">
                <a:solidFill>
                  <a:schemeClr val="tx1"/>
                </a:solidFill>
                <a:effectLst/>
                <a:latin typeface="Arial" panose="020B0604020202020204" pitchFamily="34" charset="0"/>
                <a:ea typeface="+mn-ea"/>
                <a:cs typeface="Arial" panose="020B0604020202020204" pitchFamily="34" charset="0"/>
              </a:rPr>
              <a:t>The terms nicotine salts, </a:t>
            </a:r>
            <a:r>
              <a:rPr lang="en-CA" sz="1200" b="0" i="0" kern="1200" dirty="0" err="1">
                <a:solidFill>
                  <a:schemeClr val="tx1"/>
                </a:solidFill>
                <a:effectLst/>
                <a:latin typeface="Arial" panose="020B0604020202020204" pitchFamily="34" charset="0"/>
                <a:ea typeface="+mn-ea"/>
                <a:cs typeface="Arial" panose="020B0604020202020204" pitchFamily="34" charset="0"/>
              </a:rPr>
              <a:t>nic</a:t>
            </a:r>
            <a:r>
              <a:rPr lang="en-CA" sz="1200" b="0" i="0" kern="1200" dirty="0">
                <a:solidFill>
                  <a:schemeClr val="tx1"/>
                </a:solidFill>
                <a:effectLst/>
                <a:latin typeface="Arial" panose="020B0604020202020204" pitchFamily="34" charset="0"/>
                <a:ea typeface="+mn-ea"/>
                <a:cs typeface="Arial" panose="020B0604020202020204" pitchFamily="34" charset="0"/>
              </a:rPr>
              <a:t> salt, salt </a:t>
            </a:r>
            <a:r>
              <a:rPr lang="en-CA" sz="1200" b="0" i="0" kern="1200" dirty="0" err="1">
                <a:solidFill>
                  <a:schemeClr val="tx1"/>
                </a:solidFill>
                <a:effectLst/>
                <a:latin typeface="Arial" panose="020B0604020202020204" pitchFamily="34" charset="0"/>
                <a:ea typeface="+mn-ea"/>
                <a:cs typeface="Arial" panose="020B0604020202020204" pitchFamily="34" charset="0"/>
              </a:rPr>
              <a:t>nic</a:t>
            </a:r>
            <a:r>
              <a:rPr lang="en-CA" sz="1200" b="0" i="0" kern="1200" dirty="0">
                <a:solidFill>
                  <a:schemeClr val="tx1"/>
                </a:solidFill>
                <a:effectLst/>
                <a:latin typeface="Arial" panose="020B0604020202020204" pitchFamily="34" charset="0"/>
                <a:ea typeface="+mn-ea"/>
                <a:cs typeface="Arial" panose="020B0604020202020204" pitchFamily="34" charset="0"/>
              </a:rPr>
              <a:t>, or salt nicotine all mean the same thing. No, it is not the salt you put in your food, and it does not mean it will make your e-liquid salty.</a:t>
            </a:r>
          </a:p>
          <a:p>
            <a:r>
              <a:rPr lang="en-CA" sz="1200" b="0" i="0" kern="1200" dirty="0">
                <a:solidFill>
                  <a:schemeClr val="tx1"/>
                </a:solidFill>
                <a:effectLst/>
                <a:latin typeface="Arial" panose="020B0604020202020204" pitchFamily="34" charset="0"/>
                <a:ea typeface="+mn-ea"/>
                <a:cs typeface="Arial" panose="020B0604020202020204" pitchFamily="34" charset="0"/>
              </a:rPr>
              <a:t>Nicotine salts are created by combining freebase nicotine with an acid, usually Benzoic Acid.   This method makes the nicotine taste smoother and drastically increases its absorption into the  brain. </a:t>
            </a:r>
          </a:p>
          <a:p>
            <a:endParaRPr lang="en-US" dirty="0"/>
          </a:p>
        </p:txBody>
      </p:sp>
      <p:sp>
        <p:nvSpPr>
          <p:cNvPr id="4" name="Slide Number Placeholder 3"/>
          <p:cNvSpPr>
            <a:spLocks noGrp="1"/>
          </p:cNvSpPr>
          <p:nvPr>
            <p:ph type="sldNum" sz="quarter" idx="5"/>
          </p:nvPr>
        </p:nvSpPr>
        <p:spPr/>
        <p:txBody>
          <a:bodyPr/>
          <a:lstStyle/>
          <a:p>
            <a:fld id="{C72D1E8B-859C-4C78-95B9-F614D9E87BEC}" type="slidenum">
              <a:rPr lang="en-CA" smtClean="0"/>
              <a:pPr/>
              <a:t>13</a:t>
            </a:fld>
            <a:endParaRPr lang="en-CA"/>
          </a:p>
        </p:txBody>
      </p:sp>
    </p:spTree>
    <p:extLst>
      <p:ext uri="{BB962C8B-B14F-4D97-AF65-F5344CB8AC3E}">
        <p14:creationId xmlns:p14="http://schemas.microsoft.com/office/powerpoint/2010/main" val="275721775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u="sng" dirty="0"/>
              <a:t>Speaking Notes:</a:t>
            </a:r>
          </a:p>
          <a:p>
            <a:endParaRPr lang="en-US" dirty="0"/>
          </a:p>
          <a:p>
            <a:r>
              <a:rPr lang="en-US" dirty="0"/>
              <a:t>JUUL is a popular brand of e-cigarette used by youth.   It looks like a flash drive (or USB stick) .  It comes with little pods (such as red pod with the black tip depicted in the slide) .  The pods are prefilled with nicotine salt containing e-liquid. They snap into the device for use.</a:t>
            </a:r>
          </a:p>
          <a:p>
            <a:endParaRPr lang="en-US" dirty="0"/>
          </a:p>
          <a:p>
            <a:r>
              <a:rPr lang="en-US" dirty="0"/>
              <a:t>Now that we all know what a JUUL is, is the statement fact or fiction ?  How much nicotine is in that pod?</a:t>
            </a:r>
          </a:p>
          <a:p>
            <a:endParaRPr lang="en-US" dirty="0"/>
          </a:p>
          <a:p>
            <a:r>
              <a:rPr lang="en-US" b="1" u="sng" dirty="0"/>
              <a:t>Extra Notes for the Teacher:</a:t>
            </a:r>
          </a:p>
          <a:p>
            <a:endParaRPr lang="en-US" dirty="0"/>
          </a:p>
          <a:p>
            <a:r>
              <a:rPr lang="en-US" dirty="0"/>
              <a:t>The green pod is mint, the yellow is banana flavor etc.</a:t>
            </a:r>
          </a:p>
        </p:txBody>
      </p:sp>
      <p:sp>
        <p:nvSpPr>
          <p:cNvPr id="4" name="Slide Number Placeholder 3"/>
          <p:cNvSpPr>
            <a:spLocks noGrp="1"/>
          </p:cNvSpPr>
          <p:nvPr>
            <p:ph type="sldNum" sz="quarter" idx="5"/>
          </p:nvPr>
        </p:nvSpPr>
        <p:spPr/>
        <p:txBody>
          <a:bodyPr/>
          <a:lstStyle/>
          <a:p>
            <a:fld id="{C72D1E8B-859C-4C78-95B9-F614D9E87BEC}" type="slidenum">
              <a:rPr lang="en-CA" smtClean="0"/>
              <a:pPr/>
              <a:t>14</a:t>
            </a:fld>
            <a:endParaRPr lang="en-CA"/>
          </a:p>
        </p:txBody>
      </p:sp>
    </p:spTree>
    <p:extLst>
      <p:ext uri="{BB962C8B-B14F-4D97-AF65-F5344CB8AC3E}">
        <p14:creationId xmlns:p14="http://schemas.microsoft.com/office/powerpoint/2010/main" val="159368461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u="sng" dirty="0"/>
              <a:t>Speaking Notes:</a:t>
            </a:r>
          </a:p>
          <a:p>
            <a:endParaRPr lang="en-US" dirty="0"/>
          </a:p>
          <a:p>
            <a:r>
              <a:rPr lang="en-US" dirty="0"/>
              <a:t>A pod can last anywhere from a day to a week (in some cases longer)…depending on how much you vape.  </a:t>
            </a:r>
          </a:p>
          <a:p>
            <a:endParaRPr lang="en-US" dirty="0"/>
          </a:p>
          <a:p>
            <a:r>
              <a:rPr lang="en-US" dirty="0"/>
              <a:t>If you are vaping a pod a day, that’s like smoking 2 packs of cigarettes.</a:t>
            </a:r>
          </a:p>
          <a:p>
            <a:endParaRPr lang="en-US" dirty="0"/>
          </a:p>
          <a:p>
            <a:r>
              <a:rPr lang="en-US" dirty="0"/>
              <a:t>If a pod lasts you 2 days, that’s like smoking a pack of cigarettes per day.</a:t>
            </a:r>
          </a:p>
          <a:p>
            <a:endParaRPr lang="en-US" dirty="0"/>
          </a:p>
          <a:p>
            <a:r>
              <a:rPr lang="en-US" b="1" u="sng" dirty="0"/>
              <a:t>Extra notes for the Teacher:</a:t>
            </a:r>
          </a:p>
          <a:p>
            <a:endParaRPr lang="en-US" dirty="0"/>
          </a:p>
          <a:p>
            <a:r>
              <a:rPr lang="en-US" dirty="0"/>
              <a:t>One JUUL Pod of 5% nicotine salt contains 59 mg nicotine per ml of liquid</a:t>
            </a:r>
          </a:p>
          <a:p>
            <a:endParaRPr lang="en-US" dirty="0"/>
          </a:p>
          <a:p>
            <a:r>
              <a:rPr lang="en-US" dirty="0"/>
              <a:t>The POD contains 0.7 </a:t>
            </a:r>
            <a:r>
              <a:rPr lang="en-US" dirty="0" err="1"/>
              <a:t>mls</a:t>
            </a:r>
            <a:r>
              <a:rPr lang="en-US" dirty="0"/>
              <a:t> of liquid ( 0.7 </a:t>
            </a:r>
            <a:r>
              <a:rPr lang="en-US" dirty="0" err="1"/>
              <a:t>mls</a:t>
            </a:r>
            <a:r>
              <a:rPr lang="en-US" dirty="0"/>
              <a:t> x 59mg/ml  = 41.3 )   That’s 41.3 mg nicotine in a pod!</a:t>
            </a:r>
          </a:p>
          <a:p>
            <a:endParaRPr lang="en-US" dirty="0"/>
          </a:p>
          <a:p>
            <a:r>
              <a:rPr lang="en-US" dirty="0"/>
              <a:t>On average, a smoker’s brain  gets about 20 mg of nicotine from a  pack of 20 cigarettes (or about 1 mg nicotine per cig smoked)</a:t>
            </a:r>
          </a:p>
          <a:p>
            <a:endParaRPr lang="en-US" dirty="0"/>
          </a:p>
          <a:p>
            <a:r>
              <a:rPr lang="en-US" dirty="0"/>
              <a:t>So 1 JUUL pod has the same amount of nicotine as 2 packs of cigarettes</a:t>
            </a:r>
          </a:p>
          <a:p>
            <a:endParaRPr lang="en-US" dirty="0"/>
          </a:p>
          <a:p>
            <a:r>
              <a:rPr lang="en-US" dirty="0"/>
              <a:t>Many times it can be really hard to tell how much nicotine is in your e-liquid and even harder to tell how much nicotine gets into your brain …because it depends on much nicotine is in your vape and how often you are vaping.</a:t>
            </a:r>
          </a:p>
          <a:p>
            <a:endParaRPr lang="en-US" dirty="0"/>
          </a:p>
          <a:p>
            <a:endParaRPr lang="en-US" dirty="0"/>
          </a:p>
          <a:p>
            <a:endParaRPr lang="en-US" dirty="0"/>
          </a:p>
          <a:p>
            <a:endParaRPr lang="en-US" dirty="0"/>
          </a:p>
        </p:txBody>
      </p:sp>
      <p:sp>
        <p:nvSpPr>
          <p:cNvPr id="4" name="Slide Number Placeholder 3"/>
          <p:cNvSpPr>
            <a:spLocks noGrp="1"/>
          </p:cNvSpPr>
          <p:nvPr>
            <p:ph type="sldNum" sz="quarter" idx="5"/>
          </p:nvPr>
        </p:nvSpPr>
        <p:spPr/>
        <p:txBody>
          <a:bodyPr/>
          <a:lstStyle/>
          <a:p>
            <a:fld id="{C72D1E8B-859C-4C78-95B9-F614D9E87BEC}" type="slidenum">
              <a:rPr lang="en-CA" smtClean="0"/>
              <a:pPr/>
              <a:t>15</a:t>
            </a:fld>
            <a:endParaRPr lang="en-CA"/>
          </a:p>
        </p:txBody>
      </p:sp>
    </p:spTree>
    <p:extLst>
      <p:ext uri="{BB962C8B-B14F-4D97-AF65-F5344CB8AC3E}">
        <p14:creationId xmlns:p14="http://schemas.microsoft.com/office/powerpoint/2010/main" val="36014296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u="sng" dirty="0"/>
              <a:t>Speaking Notes:</a:t>
            </a:r>
          </a:p>
          <a:p>
            <a:endParaRPr lang="en-US" dirty="0"/>
          </a:p>
          <a:p>
            <a:r>
              <a:rPr lang="en-US" dirty="0"/>
              <a:t>Let’s try another  Fact or Fiction…</a:t>
            </a:r>
          </a:p>
        </p:txBody>
      </p:sp>
      <p:sp>
        <p:nvSpPr>
          <p:cNvPr id="4" name="Slide Number Placeholder 3"/>
          <p:cNvSpPr>
            <a:spLocks noGrp="1"/>
          </p:cNvSpPr>
          <p:nvPr>
            <p:ph type="sldNum" sz="quarter" idx="5"/>
          </p:nvPr>
        </p:nvSpPr>
        <p:spPr/>
        <p:txBody>
          <a:bodyPr/>
          <a:lstStyle/>
          <a:p>
            <a:fld id="{C72D1E8B-859C-4C78-95B9-F614D9E87BEC}" type="slidenum">
              <a:rPr lang="en-CA" smtClean="0"/>
              <a:pPr/>
              <a:t>16</a:t>
            </a:fld>
            <a:endParaRPr lang="en-CA"/>
          </a:p>
        </p:txBody>
      </p:sp>
    </p:spTree>
    <p:extLst>
      <p:ext uri="{BB962C8B-B14F-4D97-AF65-F5344CB8AC3E}">
        <p14:creationId xmlns:p14="http://schemas.microsoft.com/office/powerpoint/2010/main" val="279264853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u="sng" dirty="0"/>
              <a:t>Speaking Notes: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u="sng"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t>Products like JUUL and VYPE are designed to attract youth and hook them on nicotine….and here’s why…(bulleted points in slide)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u="sng" dirty="0"/>
              <a:t>Extra Notes for the Teacher: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dirty="0"/>
              <a:t>Re easy to hide - They even come with USB chargers so you can plug them into your laptop to charge and mom and dad just think it’s a USB charger.</a:t>
            </a: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en-US" sz="1200" dirty="0"/>
              <a:t>Up until recent changes in Canadian federal legislation (Spring 2019), these products were marketed towards youth – showing videos and pictures of young people doing fun things and vaping.</a:t>
            </a: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en-US" sz="1200" dirty="0"/>
              <a:t>A JUUL starter pack which includes 4 pods is $64; </a:t>
            </a:r>
            <a:r>
              <a:rPr lang="en-US" sz="1200" dirty="0" err="1"/>
              <a:t>Vype</a:t>
            </a:r>
            <a:r>
              <a:rPr lang="en-US" sz="1200" dirty="0"/>
              <a:t> is cheaper – and you can get coupons/discount offers on line.  So they are cheaper than cigarettes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dirty="0"/>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dirty="0"/>
              <a:t>The nicotine salt formulation makes these products milder on the throat and tastier,…that means youth are more likely to use them!</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dirty="0"/>
              <a:t>BUT they also pack more nicotine increasing the chances that youth will get addicted to them and not be able to stop using them.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t>     JUUL has among the highest nicotine content of all e-cigs on the market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t>If asked:   SIGNS of nicotine withdrawal include – dizziness, headache, upset stomach, irritability, restlessness, insomnia, depression, tiredness, difficulty concentrating and bad cravings – most people can’t tolerate these symptoms and go back to vaping within 24-28 hours.</a:t>
            </a:r>
          </a:p>
          <a:p>
            <a:endParaRPr lang="en-US" dirty="0"/>
          </a:p>
        </p:txBody>
      </p:sp>
      <p:sp>
        <p:nvSpPr>
          <p:cNvPr id="4" name="Slide Number Placeholder 3"/>
          <p:cNvSpPr>
            <a:spLocks noGrp="1"/>
          </p:cNvSpPr>
          <p:nvPr>
            <p:ph type="sldNum" sz="quarter" idx="5"/>
          </p:nvPr>
        </p:nvSpPr>
        <p:spPr/>
        <p:txBody>
          <a:bodyPr/>
          <a:lstStyle/>
          <a:p>
            <a:fld id="{C72D1E8B-859C-4C78-95B9-F614D9E87BEC}" type="slidenum">
              <a:rPr lang="en-CA" smtClean="0"/>
              <a:pPr/>
              <a:t>17</a:t>
            </a:fld>
            <a:endParaRPr lang="en-CA"/>
          </a:p>
        </p:txBody>
      </p:sp>
    </p:spTree>
    <p:extLst>
      <p:ext uri="{BB962C8B-B14F-4D97-AF65-F5344CB8AC3E}">
        <p14:creationId xmlns:p14="http://schemas.microsoft.com/office/powerpoint/2010/main" val="173145432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u="sng" dirty="0"/>
              <a:t>Speaking Notes:</a:t>
            </a:r>
          </a:p>
          <a:p>
            <a:r>
              <a:rPr lang="en-US" dirty="0"/>
              <a:t>Tell me if this statement is Fact or Fiction</a:t>
            </a:r>
          </a:p>
        </p:txBody>
      </p:sp>
      <p:sp>
        <p:nvSpPr>
          <p:cNvPr id="4" name="Slide Number Placeholder 3"/>
          <p:cNvSpPr>
            <a:spLocks noGrp="1"/>
          </p:cNvSpPr>
          <p:nvPr>
            <p:ph type="sldNum" sz="quarter" idx="5"/>
          </p:nvPr>
        </p:nvSpPr>
        <p:spPr/>
        <p:txBody>
          <a:bodyPr/>
          <a:lstStyle/>
          <a:p>
            <a:fld id="{C72D1E8B-859C-4C78-95B9-F614D9E87BEC}" type="slidenum">
              <a:rPr lang="en-CA" smtClean="0"/>
              <a:pPr/>
              <a:t>18</a:t>
            </a:fld>
            <a:endParaRPr lang="en-CA"/>
          </a:p>
        </p:txBody>
      </p:sp>
    </p:spTree>
    <p:extLst>
      <p:ext uri="{BB962C8B-B14F-4D97-AF65-F5344CB8AC3E}">
        <p14:creationId xmlns:p14="http://schemas.microsoft.com/office/powerpoint/2010/main" val="330945370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u="sng" dirty="0"/>
              <a:t>Speaking Notes:</a:t>
            </a:r>
          </a:p>
          <a:p>
            <a:endParaRPr lang="en-US" b="1" dirty="0"/>
          </a:p>
          <a:p>
            <a:r>
              <a:rPr lang="en-US" dirty="0"/>
              <a:t>Nicotine is the reason why so many tobacco cigarette smokers have difficulty quitting. </a:t>
            </a:r>
          </a:p>
          <a:p>
            <a:endParaRPr lang="en-US" dirty="0"/>
          </a:p>
          <a:p>
            <a:r>
              <a:rPr lang="en-US" dirty="0"/>
              <a:t>It works on the same part of your brain that other addictive drugs do – like opiates (heroin, morphine), cocaine, alcohol, cannabis </a:t>
            </a:r>
            <a:r>
              <a:rPr lang="en-US" dirty="0" err="1"/>
              <a:t>etc</a:t>
            </a:r>
            <a:r>
              <a:rPr lang="en-US" dirty="0"/>
              <a:t> – to cause strong feelings of pleasure or make you feel good.  But then your body decides it can’t feel good without it and craves more and more.</a:t>
            </a:r>
          </a:p>
          <a:p>
            <a:endParaRPr lang="en-US" dirty="0"/>
          </a:p>
          <a:p>
            <a:r>
              <a:rPr lang="en-US" dirty="0"/>
              <a:t>More than 1/3 of people who try nicotine just once, become addicted to it.</a:t>
            </a:r>
          </a:p>
          <a:p>
            <a:endParaRPr lang="en-US" dirty="0"/>
          </a:p>
          <a:p>
            <a:endParaRPr lang="en-US" dirty="0"/>
          </a:p>
          <a:p>
            <a:endParaRPr lang="en-US" dirty="0"/>
          </a:p>
          <a:p>
            <a:endParaRPr lang="en-US" dirty="0"/>
          </a:p>
        </p:txBody>
      </p:sp>
      <p:sp>
        <p:nvSpPr>
          <p:cNvPr id="4" name="Slide Number Placeholder 3"/>
          <p:cNvSpPr>
            <a:spLocks noGrp="1"/>
          </p:cNvSpPr>
          <p:nvPr>
            <p:ph type="sldNum" sz="quarter" idx="5"/>
          </p:nvPr>
        </p:nvSpPr>
        <p:spPr/>
        <p:txBody>
          <a:bodyPr/>
          <a:lstStyle/>
          <a:p>
            <a:fld id="{C72D1E8B-859C-4C78-95B9-F614D9E87BEC}" type="slidenum">
              <a:rPr lang="en-CA" smtClean="0"/>
              <a:pPr/>
              <a:t>19</a:t>
            </a:fld>
            <a:endParaRPr lang="en-CA"/>
          </a:p>
        </p:txBody>
      </p:sp>
    </p:spTree>
    <p:extLst>
      <p:ext uri="{BB962C8B-B14F-4D97-AF65-F5344CB8AC3E}">
        <p14:creationId xmlns:p14="http://schemas.microsoft.com/office/powerpoint/2010/main" val="222367246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u="sng" dirty="0"/>
              <a:t>Speaking Notes: </a:t>
            </a:r>
          </a:p>
          <a:p>
            <a:r>
              <a:rPr lang="en-US" dirty="0"/>
              <a:t>What do you think, is this statement Fact or Fiction?</a:t>
            </a:r>
          </a:p>
        </p:txBody>
      </p:sp>
      <p:sp>
        <p:nvSpPr>
          <p:cNvPr id="4" name="Slide Number Placeholder 3"/>
          <p:cNvSpPr>
            <a:spLocks noGrp="1"/>
          </p:cNvSpPr>
          <p:nvPr>
            <p:ph type="sldNum" sz="quarter" idx="5"/>
          </p:nvPr>
        </p:nvSpPr>
        <p:spPr/>
        <p:txBody>
          <a:bodyPr/>
          <a:lstStyle/>
          <a:p>
            <a:fld id="{C72D1E8B-859C-4C78-95B9-F614D9E87BEC}" type="slidenum">
              <a:rPr lang="en-CA" smtClean="0"/>
              <a:pPr/>
              <a:t>20</a:t>
            </a:fld>
            <a:endParaRPr lang="en-CA"/>
          </a:p>
        </p:txBody>
      </p:sp>
    </p:spTree>
    <p:extLst>
      <p:ext uri="{BB962C8B-B14F-4D97-AF65-F5344CB8AC3E}">
        <p14:creationId xmlns:p14="http://schemas.microsoft.com/office/powerpoint/2010/main" val="374540706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u="sng" dirty="0"/>
              <a:t>Speaking Notes:</a:t>
            </a:r>
          </a:p>
          <a:p>
            <a:endParaRPr lang="en-US" dirty="0"/>
          </a:p>
          <a:p>
            <a:r>
              <a:rPr lang="en-US" dirty="0"/>
              <a:t>Teenagers brains are still growing and will continue to grow until a person is about 25 years old.</a:t>
            </a:r>
          </a:p>
          <a:p>
            <a:endParaRPr lang="en-US" dirty="0"/>
          </a:p>
          <a:p>
            <a:r>
              <a:rPr lang="en-US" dirty="0"/>
              <a:t>The brain is the last part of your body to finish growing.  </a:t>
            </a:r>
          </a:p>
          <a:p>
            <a:endParaRPr lang="en-US" dirty="0"/>
          </a:p>
          <a:p>
            <a:r>
              <a:rPr lang="en-US" dirty="0"/>
              <a:t>Nicotine can interfere with brain development causing problems with:</a:t>
            </a:r>
          </a:p>
          <a:p>
            <a:pPr marL="228600" indent="-228600">
              <a:buAutoNum type="alphaUcParenR"/>
            </a:pPr>
            <a:r>
              <a:rPr lang="en-US" dirty="0"/>
              <a:t>Learning    (attention, concentration, memory and problem solving can be impaired) </a:t>
            </a:r>
          </a:p>
          <a:p>
            <a:pPr marL="228600" indent="-228600">
              <a:buAutoNum type="alphaUcParenR"/>
            </a:pPr>
            <a:r>
              <a:rPr lang="en-US" dirty="0"/>
              <a:t>Mood     (can make you feel sad or down especially if you try to stop using it)</a:t>
            </a:r>
          </a:p>
          <a:p>
            <a:pPr marL="228600" indent="-228600">
              <a:buAutoNum type="alphaUcParenR"/>
            </a:pPr>
            <a:r>
              <a:rPr lang="en-US" dirty="0"/>
              <a:t>Stress    (nicotine doesn’t reduce stress. It is a stimulant and can make the stress you already have feel worse)</a:t>
            </a:r>
          </a:p>
          <a:p>
            <a:endParaRPr lang="en-US" dirty="0"/>
          </a:p>
          <a:p>
            <a:endParaRPr lang="en-US" dirty="0"/>
          </a:p>
        </p:txBody>
      </p:sp>
      <p:sp>
        <p:nvSpPr>
          <p:cNvPr id="4" name="Slide Number Placeholder 3"/>
          <p:cNvSpPr>
            <a:spLocks noGrp="1"/>
          </p:cNvSpPr>
          <p:nvPr>
            <p:ph type="sldNum" sz="quarter" idx="5"/>
          </p:nvPr>
        </p:nvSpPr>
        <p:spPr/>
        <p:txBody>
          <a:bodyPr/>
          <a:lstStyle/>
          <a:p>
            <a:fld id="{C72D1E8B-859C-4C78-95B9-F614D9E87BEC}" type="slidenum">
              <a:rPr lang="en-CA" smtClean="0"/>
              <a:pPr/>
              <a:t>21</a:t>
            </a:fld>
            <a:endParaRPr lang="en-CA"/>
          </a:p>
        </p:txBody>
      </p:sp>
    </p:spTree>
    <p:extLst>
      <p:ext uri="{BB962C8B-B14F-4D97-AF65-F5344CB8AC3E}">
        <p14:creationId xmlns:p14="http://schemas.microsoft.com/office/powerpoint/2010/main" val="179628168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u="sng" dirty="0"/>
              <a:t>Speaking Notes:</a:t>
            </a:r>
          </a:p>
          <a:p>
            <a:endParaRPr lang="en-US" dirty="0"/>
          </a:p>
          <a:p>
            <a:r>
              <a:rPr lang="en-US" dirty="0"/>
              <a:t>Nicotine is a poison that can harm or kill you if it is absorbed through the skin or accidentally swallowed…</a:t>
            </a:r>
          </a:p>
          <a:p>
            <a:endParaRPr lang="en-US" dirty="0"/>
          </a:p>
          <a:p>
            <a:r>
              <a:rPr lang="en-US" dirty="0"/>
              <a:t>What do you think?  Is this fact or is it fiction?</a:t>
            </a:r>
          </a:p>
        </p:txBody>
      </p:sp>
      <p:sp>
        <p:nvSpPr>
          <p:cNvPr id="4" name="Slide Number Placeholder 3"/>
          <p:cNvSpPr>
            <a:spLocks noGrp="1"/>
          </p:cNvSpPr>
          <p:nvPr>
            <p:ph type="sldNum" sz="quarter" idx="5"/>
          </p:nvPr>
        </p:nvSpPr>
        <p:spPr/>
        <p:txBody>
          <a:bodyPr/>
          <a:lstStyle/>
          <a:p>
            <a:fld id="{C72D1E8B-859C-4C78-95B9-F614D9E87BEC}" type="slidenum">
              <a:rPr lang="en-CA" smtClean="0"/>
              <a:pPr/>
              <a:t>22</a:t>
            </a:fld>
            <a:endParaRPr lang="en-CA"/>
          </a:p>
        </p:txBody>
      </p:sp>
    </p:spTree>
    <p:extLst>
      <p:ext uri="{BB962C8B-B14F-4D97-AF65-F5344CB8AC3E}">
        <p14:creationId xmlns:p14="http://schemas.microsoft.com/office/powerpoint/2010/main" val="301838058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u="sng" dirty="0"/>
              <a:t>Speaking Notes:</a:t>
            </a:r>
          </a:p>
          <a:p>
            <a:endParaRPr lang="en-US" dirty="0"/>
          </a:p>
          <a:p>
            <a:r>
              <a:rPr lang="en-US" dirty="0"/>
              <a:t>This is a fact!   Nicotine is a poison.  And if spilled on your skin or accidentally swallowed it can cause nicotine poisoning. As little as a half teaspoon of nicotine liquid (used to make e-juice) can kill a child.</a:t>
            </a:r>
          </a:p>
          <a:p>
            <a:endParaRPr lang="en-US" dirty="0"/>
          </a:p>
          <a:p>
            <a:r>
              <a:rPr lang="en-US" b="1" u="sng" dirty="0"/>
              <a:t>Extra Notes for the Teacher: </a:t>
            </a:r>
          </a:p>
          <a:p>
            <a:endParaRPr lang="en-US" dirty="0"/>
          </a:p>
          <a:p>
            <a:r>
              <a:rPr lang="en-US" dirty="0"/>
              <a:t>Most poisonings are the result of accidental ingestion (candy </a:t>
            </a:r>
            <a:r>
              <a:rPr lang="en-US" dirty="0" err="1"/>
              <a:t>flavoured</a:t>
            </a:r>
            <a:r>
              <a:rPr lang="en-US" dirty="0"/>
              <a:t> e-juice with appealing names make them tempting to little brother or sister (see CBC news caption on left re 9 year old…found bottle on Unicorn Milk on playground and drank it)</a:t>
            </a:r>
          </a:p>
          <a:p>
            <a:endParaRPr lang="en-US" dirty="0"/>
          </a:p>
          <a:p>
            <a:r>
              <a:rPr lang="en-US" dirty="0"/>
              <a:t>Since the introduction of vapes around 2011 and their increasing popularity, the rate of calls related to nicotine poisoning from vaping to poison control </a:t>
            </a:r>
            <a:r>
              <a:rPr lang="en-US" dirty="0" err="1"/>
              <a:t>centres</a:t>
            </a:r>
            <a:r>
              <a:rPr lang="en-US" dirty="0"/>
              <a:t> has increased dramatically.  See bar graph depicting increase in calls to poison control </a:t>
            </a:r>
            <a:r>
              <a:rPr lang="en-US" dirty="0" err="1"/>
              <a:t>centres</a:t>
            </a:r>
            <a:r>
              <a:rPr lang="en-US" dirty="0"/>
              <a:t> (Note this is US data – Canada does not maintain a central database making it difficult to gather this information).</a:t>
            </a:r>
          </a:p>
          <a:p>
            <a:endParaRPr lang="en-US" dirty="0"/>
          </a:p>
          <a:p>
            <a:r>
              <a:rPr lang="en-US" dirty="0"/>
              <a:t>More than half of all poisonings were in children under 6 years of age.</a:t>
            </a:r>
          </a:p>
          <a:p>
            <a:endParaRPr lang="en-US" dirty="0"/>
          </a:p>
          <a:p>
            <a:r>
              <a:rPr lang="en-US" dirty="0"/>
              <a:t>Some poisonings were also the result of individuals having their vapes in bed with them and rolling on them in the night, causing the tank to break and the nicotine in the e-liquid to be absorbed into their skin, or from ”home brewers” (people who buy nicotine and other e-liquid ingredients on-line and make e-juice and sell it illegally) who spill it when measuring out nicotine.</a:t>
            </a:r>
          </a:p>
          <a:p>
            <a:endParaRPr lang="en-US" dirty="0"/>
          </a:p>
          <a:p>
            <a:endParaRPr lang="en-US" dirty="0"/>
          </a:p>
          <a:p>
            <a:r>
              <a:rPr lang="en-US" dirty="0"/>
              <a:t>What does Nicotine Toxicity look like If asked…signs of nicotine toxicity include:  dizziness, nausea, diarrhea,  irregular and/or rapid heartbeat, difficulty breathing, seizures…death.  Poisoning usually a bigger problem if absorbed through the skin versus swallowed because there are nicotine receptors in your stomach which when stimulated by nicotine ingestion, cause you to vomit.</a:t>
            </a:r>
          </a:p>
          <a:p>
            <a:endParaRPr lang="en-US" dirty="0"/>
          </a:p>
          <a:p>
            <a:endParaRPr lang="en-US" dirty="0"/>
          </a:p>
          <a:p>
            <a:endParaRPr lang="en-US" dirty="0"/>
          </a:p>
        </p:txBody>
      </p:sp>
      <p:sp>
        <p:nvSpPr>
          <p:cNvPr id="4" name="Slide Number Placeholder 3"/>
          <p:cNvSpPr>
            <a:spLocks noGrp="1"/>
          </p:cNvSpPr>
          <p:nvPr>
            <p:ph type="sldNum" sz="quarter" idx="5"/>
          </p:nvPr>
        </p:nvSpPr>
        <p:spPr/>
        <p:txBody>
          <a:bodyPr/>
          <a:lstStyle/>
          <a:p>
            <a:fld id="{C72D1E8B-859C-4C78-95B9-F614D9E87BEC}" type="slidenum">
              <a:rPr lang="en-CA" smtClean="0"/>
              <a:pPr/>
              <a:t>23</a:t>
            </a:fld>
            <a:endParaRPr lang="en-CA"/>
          </a:p>
        </p:txBody>
      </p:sp>
    </p:spTree>
    <p:extLst>
      <p:ext uri="{BB962C8B-B14F-4D97-AF65-F5344CB8AC3E}">
        <p14:creationId xmlns:p14="http://schemas.microsoft.com/office/powerpoint/2010/main" val="243850564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u="sng" dirty="0"/>
              <a:t>Speaking Notes:</a:t>
            </a:r>
          </a:p>
          <a:p>
            <a:endParaRPr lang="en-US" dirty="0"/>
          </a:p>
          <a:p>
            <a:r>
              <a:rPr lang="en-US" dirty="0"/>
              <a:t> What do folks think…is this fact or fiction?</a:t>
            </a:r>
          </a:p>
        </p:txBody>
      </p:sp>
      <p:sp>
        <p:nvSpPr>
          <p:cNvPr id="4" name="Slide Number Placeholder 3"/>
          <p:cNvSpPr>
            <a:spLocks noGrp="1"/>
          </p:cNvSpPr>
          <p:nvPr>
            <p:ph type="sldNum" sz="quarter" idx="5"/>
          </p:nvPr>
        </p:nvSpPr>
        <p:spPr/>
        <p:txBody>
          <a:bodyPr/>
          <a:lstStyle/>
          <a:p>
            <a:fld id="{C72D1E8B-859C-4C78-95B9-F614D9E87BEC}" type="slidenum">
              <a:rPr lang="en-CA" smtClean="0"/>
              <a:pPr/>
              <a:t>24</a:t>
            </a:fld>
            <a:endParaRPr lang="en-CA"/>
          </a:p>
        </p:txBody>
      </p:sp>
    </p:spTree>
    <p:extLst>
      <p:ext uri="{BB962C8B-B14F-4D97-AF65-F5344CB8AC3E}">
        <p14:creationId xmlns:p14="http://schemas.microsoft.com/office/powerpoint/2010/main" val="216344780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u="sng" dirty="0"/>
              <a:t>Speaking Notes:</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It’s fiction.</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There are a number of studies out there reporting that youth who vape are between 2-7x more likely to smoke tobacco Cigarettes in the future.</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Nicotine, whether it comes from vaping or from smoking a tobacco cigarette, works in your brain to create new pathways of addiction.</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b="1" u="sng" dirty="0"/>
              <a:t>Extra Notes for the Teacher:</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Why is vaping associated with a risk for smoking later on ?   We don’t really know for sure…there could be a number of factors at play such as…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228600" marR="0" lvl="0" indent="-228600" algn="l" defTabSz="914400" rtl="0" eaLnBrk="1" fontAlgn="auto" latinLnBrk="0" hangingPunct="1">
              <a:lnSpc>
                <a:spcPct val="100000"/>
              </a:lnSpc>
              <a:spcBef>
                <a:spcPts val="0"/>
              </a:spcBef>
              <a:spcAft>
                <a:spcPts val="0"/>
              </a:spcAft>
              <a:buClrTx/>
              <a:buSzTx/>
              <a:buFontTx/>
              <a:buAutoNum type="arabicParenR"/>
              <a:tabLst/>
              <a:defRPr/>
            </a:pPr>
            <a:r>
              <a:rPr lang="en-US" dirty="0"/>
              <a:t>The nicotine itself – changes the brain and makes it more vulnerable to addictive substances</a:t>
            </a:r>
          </a:p>
          <a:p>
            <a:pPr marL="228600" marR="0" lvl="0" indent="-228600" algn="l" defTabSz="914400" rtl="0" eaLnBrk="1" fontAlgn="auto" latinLnBrk="0" hangingPunct="1">
              <a:lnSpc>
                <a:spcPct val="100000"/>
              </a:lnSpc>
              <a:spcBef>
                <a:spcPts val="0"/>
              </a:spcBef>
              <a:spcAft>
                <a:spcPts val="0"/>
              </a:spcAft>
              <a:buClrTx/>
              <a:buSzTx/>
              <a:buFontTx/>
              <a:buAutoNum type="arabicParenR"/>
              <a:tabLst/>
              <a:defRPr/>
            </a:pPr>
            <a:r>
              <a:rPr lang="en-US" dirty="0"/>
              <a:t>Nicotine can also change the brain in such a way as to make youth more impulsive or more likely to try risky things…like smoking.</a:t>
            </a:r>
          </a:p>
          <a:p>
            <a:pPr marL="228600" marR="0" lvl="0" indent="-228600" algn="l" defTabSz="914400" rtl="0" eaLnBrk="1" fontAlgn="auto" latinLnBrk="0" hangingPunct="1">
              <a:lnSpc>
                <a:spcPct val="100000"/>
              </a:lnSpc>
              <a:spcBef>
                <a:spcPts val="0"/>
              </a:spcBef>
              <a:spcAft>
                <a:spcPts val="0"/>
              </a:spcAft>
              <a:buClrTx/>
              <a:buSzTx/>
              <a:buFontTx/>
              <a:buAutoNum type="arabicParenR"/>
              <a:tabLst/>
              <a:defRPr/>
            </a:pPr>
            <a:r>
              <a:rPr lang="en-US" dirty="0"/>
              <a:t>Youth who vape often do so in the same place as youth who smoke cigarettes – so they are exposed to cigarettes</a:t>
            </a:r>
          </a:p>
          <a:p>
            <a:pPr marL="228600" marR="0" lvl="0" indent="-228600" algn="l" defTabSz="914400" rtl="0" eaLnBrk="1" fontAlgn="auto" latinLnBrk="0" hangingPunct="1">
              <a:lnSpc>
                <a:spcPct val="100000"/>
              </a:lnSpc>
              <a:spcBef>
                <a:spcPts val="0"/>
              </a:spcBef>
              <a:spcAft>
                <a:spcPts val="0"/>
              </a:spcAft>
              <a:buClrTx/>
              <a:buSzTx/>
              <a:buFontTx/>
              <a:buAutoNum type="arabicParenR"/>
              <a:tabLst/>
              <a:defRPr/>
            </a:pPr>
            <a:r>
              <a:rPr lang="en-US" dirty="0"/>
              <a:t>All this vaping and smoking  (especially on TV/Netflix/Social Media) is normalizing smoking – it must be okay if so many people are doing it…right?</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endParaRPr lang="en-US" dirty="0"/>
          </a:p>
        </p:txBody>
      </p:sp>
      <p:sp>
        <p:nvSpPr>
          <p:cNvPr id="4" name="Slide Number Placeholder 3"/>
          <p:cNvSpPr>
            <a:spLocks noGrp="1"/>
          </p:cNvSpPr>
          <p:nvPr>
            <p:ph type="sldNum" sz="quarter" idx="5"/>
          </p:nvPr>
        </p:nvSpPr>
        <p:spPr/>
        <p:txBody>
          <a:bodyPr/>
          <a:lstStyle/>
          <a:p>
            <a:fld id="{C72D1E8B-859C-4C78-95B9-F614D9E87BEC}" type="slidenum">
              <a:rPr lang="en-CA" smtClean="0"/>
              <a:pPr/>
              <a:t>25</a:t>
            </a:fld>
            <a:endParaRPr lang="en-CA"/>
          </a:p>
        </p:txBody>
      </p:sp>
    </p:spTree>
    <p:extLst>
      <p:ext uri="{BB962C8B-B14F-4D97-AF65-F5344CB8AC3E}">
        <p14:creationId xmlns:p14="http://schemas.microsoft.com/office/powerpoint/2010/main" val="1567356527"/>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u="sng" dirty="0"/>
              <a:t>Speaking Notes:</a:t>
            </a:r>
          </a:p>
          <a:p>
            <a:endParaRPr lang="en-US" dirty="0"/>
          </a:p>
          <a:p>
            <a:r>
              <a:rPr lang="en-US" dirty="0"/>
              <a:t>OK so what does everyone think about this statement ….is that candy or fruit or mint </a:t>
            </a:r>
            <a:r>
              <a:rPr lang="en-US" dirty="0" err="1"/>
              <a:t>flavour</a:t>
            </a:r>
            <a:r>
              <a:rPr lang="en-US" dirty="0"/>
              <a:t> in the e-liquid doing us any harm when we vape?</a:t>
            </a:r>
          </a:p>
        </p:txBody>
      </p:sp>
      <p:sp>
        <p:nvSpPr>
          <p:cNvPr id="4" name="Slide Number Placeholder 3"/>
          <p:cNvSpPr>
            <a:spLocks noGrp="1"/>
          </p:cNvSpPr>
          <p:nvPr>
            <p:ph type="sldNum" sz="quarter" idx="5"/>
          </p:nvPr>
        </p:nvSpPr>
        <p:spPr/>
        <p:txBody>
          <a:bodyPr/>
          <a:lstStyle/>
          <a:p>
            <a:fld id="{C72D1E8B-859C-4C78-95B9-F614D9E87BEC}" type="slidenum">
              <a:rPr lang="en-CA" smtClean="0"/>
              <a:pPr/>
              <a:t>26</a:t>
            </a:fld>
            <a:endParaRPr lang="en-CA"/>
          </a:p>
        </p:txBody>
      </p:sp>
    </p:spTree>
    <p:extLst>
      <p:ext uri="{BB962C8B-B14F-4D97-AF65-F5344CB8AC3E}">
        <p14:creationId xmlns:p14="http://schemas.microsoft.com/office/powerpoint/2010/main" val="3753955237"/>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None/>
            </a:pPr>
            <a:r>
              <a:rPr lang="en-US" b="1" u="sng" baseline="0" dirty="0"/>
              <a:t>Speaking Notes: </a:t>
            </a:r>
          </a:p>
          <a:p>
            <a:pPr marL="0" indent="0">
              <a:buNone/>
            </a:pPr>
            <a:endParaRPr lang="en-US" baseline="0" dirty="0"/>
          </a:p>
          <a:p>
            <a:pPr marL="0" indent="0">
              <a:buNone/>
            </a:pPr>
            <a:r>
              <a:rPr lang="en-US" baseline="0" dirty="0"/>
              <a:t>T</a:t>
            </a:r>
            <a:r>
              <a:rPr lang="en-US" dirty="0"/>
              <a:t>hat one is FICTION</a:t>
            </a:r>
            <a:r>
              <a:rPr lang="en-US" baseline="0" dirty="0"/>
              <a:t> </a:t>
            </a:r>
            <a:r>
              <a:rPr lang="en-US" dirty="0"/>
              <a:t>…</a:t>
            </a:r>
          </a:p>
          <a:p>
            <a:pPr marL="0" indent="0">
              <a:buNone/>
            </a:pPr>
            <a:endParaRPr lang="en-US" dirty="0"/>
          </a:p>
          <a:p>
            <a:pPr marL="0" indent="0">
              <a:buNone/>
            </a:pPr>
            <a:r>
              <a:rPr lang="en-US" dirty="0"/>
              <a:t>Many </a:t>
            </a:r>
            <a:r>
              <a:rPr lang="en-US" dirty="0" err="1"/>
              <a:t>flavourings</a:t>
            </a:r>
            <a:r>
              <a:rPr lang="en-US" dirty="0"/>
              <a:t> are approved by Health Canada as being safe…but that’s referring to their safety for ingestion/eating; not inhaling. </a:t>
            </a:r>
          </a:p>
          <a:p>
            <a:pPr marL="0" indent="0">
              <a:buNone/>
            </a:pPr>
            <a:endParaRPr lang="en-US" dirty="0"/>
          </a:p>
          <a:p>
            <a:pPr marL="0" indent="0">
              <a:buNone/>
            </a:pPr>
            <a:r>
              <a:rPr lang="en-US" dirty="0"/>
              <a:t>Some vape retailers make a point of saying their flavours are safe for consumption – but they are misinterpreting what Health Canada is saying. </a:t>
            </a:r>
          </a:p>
          <a:p>
            <a:pPr marL="0" indent="0">
              <a:buNone/>
            </a:pPr>
            <a:endParaRPr lang="en-US" dirty="0"/>
          </a:p>
          <a:p>
            <a:pPr marL="0" indent="0">
              <a:buNone/>
            </a:pPr>
            <a:r>
              <a:rPr lang="en-US" dirty="0"/>
              <a:t>The chemicals used to make these </a:t>
            </a:r>
            <a:r>
              <a:rPr lang="en-US" dirty="0" err="1"/>
              <a:t>flavours</a:t>
            </a:r>
            <a:r>
              <a:rPr lang="en-US" dirty="0"/>
              <a:t> can actually hurt your lungs and cause things like chronic cough, shortness of breath or difficulty breathing, and lung infections.   And maybe lung cancers – e-cigarettes haven’t been around long enough yet for us to know.</a:t>
            </a:r>
          </a:p>
          <a:p>
            <a:pPr marL="0" indent="0">
              <a:buNone/>
            </a:pPr>
            <a:endParaRPr lang="en-US" dirty="0"/>
          </a:p>
          <a:p>
            <a:pPr marL="0" indent="0">
              <a:buNone/>
            </a:pPr>
            <a:r>
              <a:rPr lang="en-US" b="1" u="sng" dirty="0"/>
              <a:t>Extra Notes for the Teacher:</a:t>
            </a:r>
          </a:p>
          <a:p>
            <a:pPr marL="0" indent="0">
              <a:buNone/>
            </a:pPr>
            <a:endParaRPr lang="en-US" dirty="0"/>
          </a:p>
          <a:p>
            <a:pPr marL="0" indent="0">
              <a:buNone/>
            </a:pPr>
            <a:r>
              <a:rPr lang="en-US" dirty="0"/>
              <a:t>In fact we know for sure that some flavours are </a:t>
            </a:r>
            <a:r>
              <a:rPr lang="en-US" b="1" dirty="0"/>
              <a:t>definitely not safe </a:t>
            </a:r>
            <a:r>
              <a:rPr lang="en-US" dirty="0"/>
              <a:t>and can cause throat irritation, chronic cough, shortness of breath (this is becoming a problem in athletes who vape), as well as cause/worsen asthma and COPD(emphysema) </a:t>
            </a:r>
          </a:p>
          <a:p>
            <a:pPr marL="0" indent="0">
              <a:buNone/>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Diacetyl is big concern,  This is a chemical used to produce a butter flavor.  It is added to microwave popcorn.  When inhaled (by workers in the popcorn plants) it caused a severe, irreversible form of emphysema known as bronchiolitis obliterans (it obliterated the air sacs/alveoli in the lungs). It was nicknamed “Popcorn Lung”.   It’s fatal –unless you can receive a lung transplant.</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r>
              <a:rPr lang="en-US" dirty="0"/>
              <a:t>Vanilla, cinnamon, butter/cream, and clove flavours should definitely be avoided because they are proven to damage your respiratory tract.</a:t>
            </a:r>
          </a:p>
          <a:p>
            <a:endParaRPr lang="en-US" dirty="0"/>
          </a:p>
        </p:txBody>
      </p:sp>
      <p:sp>
        <p:nvSpPr>
          <p:cNvPr id="4" name="Slide Number Placeholder 3"/>
          <p:cNvSpPr>
            <a:spLocks noGrp="1"/>
          </p:cNvSpPr>
          <p:nvPr>
            <p:ph type="sldNum" sz="quarter" idx="5"/>
          </p:nvPr>
        </p:nvSpPr>
        <p:spPr/>
        <p:txBody>
          <a:bodyPr/>
          <a:lstStyle/>
          <a:p>
            <a:fld id="{C72D1E8B-859C-4C78-95B9-F614D9E87BEC}" type="slidenum">
              <a:rPr lang="en-CA" smtClean="0"/>
              <a:pPr/>
              <a:t>27</a:t>
            </a:fld>
            <a:endParaRPr lang="en-CA"/>
          </a:p>
        </p:txBody>
      </p:sp>
    </p:spTree>
    <p:extLst>
      <p:ext uri="{BB962C8B-B14F-4D97-AF65-F5344CB8AC3E}">
        <p14:creationId xmlns:p14="http://schemas.microsoft.com/office/powerpoint/2010/main" val="216121212"/>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u="sng" dirty="0"/>
              <a:t>Speaking Notes:</a:t>
            </a:r>
          </a:p>
          <a:p>
            <a:endParaRPr lang="en-US" dirty="0"/>
          </a:p>
          <a:p>
            <a:r>
              <a:rPr lang="en-US" dirty="0"/>
              <a:t>Do you think this one is fact or fiction?</a:t>
            </a:r>
          </a:p>
        </p:txBody>
      </p:sp>
      <p:sp>
        <p:nvSpPr>
          <p:cNvPr id="4" name="Slide Number Placeholder 3"/>
          <p:cNvSpPr>
            <a:spLocks noGrp="1"/>
          </p:cNvSpPr>
          <p:nvPr>
            <p:ph type="sldNum" sz="quarter" idx="5"/>
          </p:nvPr>
        </p:nvSpPr>
        <p:spPr/>
        <p:txBody>
          <a:bodyPr/>
          <a:lstStyle/>
          <a:p>
            <a:fld id="{C72D1E8B-859C-4C78-95B9-F614D9E87BEC}" type="slidenum">
              <a:rPr lang="en-CA" smtClean="0"/>
              <a:pPr/>
              <a:t>28</a:t>
            </a:fld>
            <a:endParaRPr lang="en-CA"/>
          </a:p>
        </p:txBody>
      </p:sp>
    </p:spTree>
    <p:extLst>
      <p:ext uri="{BB962C8B-B14F-4D97-AF65-F5344CB8AC3E}">
        <p14:creationId xmlns:p14="http://schemas.microsoft.com/office/powerpoint/2010/main" val="2089508783"/>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u="sng" dirty="0">
                <a:solidFill>
                  <a:schemeClr val="tx1"/>
                </a:solidFill>
              </a:rPr>
              <a:t>Speaking Notes:</a:t>
            </a:r>
          </a:p>
          <a:p>
            <a:endParaRPr lang="en-US" u="sng" dirty="0"/>
          </a:p>
          <a:p>
            <a:r>
              <a:rPr lang="en-US" dirty="0"/>
              <a:t>It’s a fact.   The big tobacco companies own almost all of the vaping products now.   </a:t>
            </a: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Big Tobacco is not interested in anyone’s health.   They want to get people hooked on nicotine as young as possible – to create a customer for life.   They are a big business and they are accountable to their shareholders, not to you.  Don’t be taken in.  </a:t>
            </a:r>
          </a:p>
          <a:p>
            <a:endParaRPr lang="en-US" dirty="0"/>
          </a:p>
          <a:p>
            <a:r>
              <a:rPr lang="en-US" b="1" u="sng" dirty="0"/>
              <a:t>Extra Notes for the Teacher: </a:t>
            </a:r>
          </a:p>
          <a:p>
            <a:r>
              <a:rPr lang="en-US" dirty="0"/>
              <a:t>When JUUL first came out, it actually said “Big Tobacco is our Enemy”</a:t>
            </a:r>
          </a:p>
          <a:p>
            <a:endParaRPr lang="en-US" dirty="0"/>
          </a:p>
          <a:p>
            <a:r>
              <a:rPr lang="en-US" dirty="0"/>
              <a:t>Then in 2018,  JUUL sold 35% of its company to Tobacco Giant,  Altria ( formerly known as Philip Morris – most famous for the Marlboro Man – an actor who portrayed a cowboy who smoked Marlboro cigs (and who died of lung cancer) for $12.8 billion dollars – cash.</a:t>
            </a:r>
          </a:p>
          <a:p>
            <a:endParaRPr lang="en-US" dirty="0"/>
          </a:p>
          <a:p>
            <a:endParaRPr lang="en-US" dirty="0"/>
          </a:p>
          <a:p>
            <a:endParaRPr lang="en-US" dirty="0"/>
          </a:p>
        </p:txBody>
      </p:sp>
      <p:sp>
        <p:nvSpPr>
          <p:cNvPr id="4" name="Slide Number Placeholder 3"/>
          <p:cNvSpPr>
            <a:spLocks noGrp="1"/>
          </p:cNvSpPr>
          <p:nvPr>
            <p:ph type="sldNum" sz="quarter" idx="5"/>
          </p:nvPr>
        </p:nvSpPr>
        <p:spPr/>
        <p:txBody>
          <a:bodyPr/>
          <a:lstStyle/>
          <a:p>
            <a:fld id="{C72D1E8B-859C-4C78-95B9-F614D9E87BEC}" type="slidenum">
              <a:rPr lang="en-CA" smtClean="0"/>
              <a:pPr/>
              <a:t>29</a:t>
            </a:fld>
            <a:endParaRPr lang="en-CA"/>
          </a:p>
        </p:txBody>
      </p:sp>
    </p:spTree>
    <p:extLst>
      <p:ext uri="{BB962C8B-B14F-4D97-AF65-F5344CB8AC3E}">
        <p14:creationId xmlns:p14="http://schemas.microsoft.com/office/powerpoint/2010/main" val="2591588342"/>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u="sng" dirty="0"/>
              <a:t>Speaking Notes:</a:t>
            </a:r>
          </a:p>
          <a:p>
            <a:endParaRPr lang="en-US" dirty="0"/>
          </a:p>
          <a:p>
            <a:r>
              <a:rPr lang="en-US" dirty="0"/>
              <a:t>How about this one…is it fact or fiction ?   </a:t>
            </a:r>
          </a:p>
          <a:p>
            <a:endParaRPr lang="en-US" dirty="0"/>
          </a:p>
          <a:p>
            <a:r>
              <a:rPr lang="en-US" b="1" u="sng" dirty="0"/>
              <a:t>Extra Notes for the Teacher:</a:t>
            </a:r>
          </a:p>
          <a:p>
            <a:endParaRPr lang="en-US" dirty="0"/>
          </a:p>
          <a:p>
            <a:r>
              <a:rPr lang="en-US" dirty="0"/>
              <a:t>A vaping product could be an e-cigarette itself  or any product used in an e-cigarette such as  e-juice or pods</a:t>
            </a:r>
          </a:p>
        </p:txBody>
      </p:sp>
      <p:sp>
        <p:nvSpPr>
          <p:cNvPr id="4" name="Slide Number Placeholder 3"/>
          <p:cNvSpPr>
            <a:spLocks noGrp="1"/>
          </p:cNvSpPr>
          <p:nvPr>
            <p:ph type="sldNum" sz="quarter" idx="5"/>
          </p:nvPr>
        </p:nvSpPr>
        <p:spPr/>
        <p:txBody>
          <a:bodyPr/>
          <a:lstStyle/>
          <a:p>
            <a:fld id="{C72D1E8B-859C-4C78-95B9-F614D9E87BEC}" type="slidenum">
              <a:rPr lang="en-CA" smtClean="0"/>
              <a:pPr/>
              <a:t>30</a:t>
            </a:fld>
            <a:endParaRPr lang="en-CA"/>
          </a:p>
        </p:txBody>
      </p:sp>
    </p:spTree>
    <p:extLst>
      <p:ext uri="{BB962C8B-B14F-4D97-AF65-F5344CB8AC3E}">
        <p14:creationId xmlns:p14="http://schemas.microsoft.com/office/powerpoint/2010/main" val="4209312824"/>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u="sng" dirty="0"/>
              <a:t>Speaking Notes:</a:t>
            </a:r>
          </a:p>
          <a:p>
            <a:r>
              <a:rPr lang="en-US" dirty="0"/>
              <a:t>This is a fact </a:t>
            </a:r>
          </a:p>
          <a:p>
            <a:endParaRPr lang="en-US" dirty="0"/>
          </a:p>
          <a:p>
            <a:r>
              <a:rPr lang="en-US" dirty="0"/>
              <a:t>NL regulates the sale of vapes and related products under the Provincial Tobacco </a:t>
            </a:r>
            <a:r>
              <a:rPr lang="en-US" u="sng" dirty="0"/>
              <a:t>and </a:t>
            </a:r>
            <a:r>
              <a:rPr lang="en-US" u="sng" dirty="0" err="1"/>
              <a:t>Vapour</a:t>
            </a:r>
            <a:r>
              <a:rPr lang="en-US" u="sng" dirty="0"/>
              <a:t> Product</a:t>
            </a:r>
            <a:r>
              <a:rPr lang="en-US" u="sng" baseline="0" dirty="0"/>
              <a:t>s Control Act. </a:t>
            </a:r>
            <a:endParaRPr lang="en-US" dirty="0"/>
          </a:p>
          <a:p>
            <a:r>
              <a:rPr lang="en-US" dirty="0"/>
              <a:t>It regulates them the same as tobacco products…</a:t>
            </a: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CA" sz="1200" kern="1200" dirty="0">
                <a:solidFill>
                  <a:schemeClr val="tx1"/>
                </a:solidFill>
                <a:effectLst/>
                <a:latin typeface="Arial" panose="020B0604020202020204" pitchFamily="34" charset="0"/>
                <a:ea typeface="+mn-ea"/>
                <a:cs typeface="Arial" panose="020B0604020202020204" pitchFamily="34" charset="0"/>
              </a:rPr>
              <a:t>The </a:t>
            </a:r>
            <a:r>
              <a:rPr lang="en-CA" sz="1200" i="1" kern="1200" dirty="0">
                <a:solidFill>
                  <a:schemeClr val="tx1"/>
                </a:solidFill>
                <a:effectLst/>
                <a:latin typeface="Arial" panose="020B0604020202020204" pitchFamily="34" charset="0"/>
                <a:ea typeface="+mn-ea"/>
                <a:cs typeface="Arial" panose="020B0604020202020204" pitchFamily="34" charset="0"/>
              </a:rPr>
              <a:t>Smoke-Free Environment Act, 2005</a:t>
            </a:r>
            <a:r>
              <a:rPr lang="en-CA" sz="1200" kern="1200" dirty="0">
                <a:solidFill>
                  <a:schemeClr val="tx1"/>
                </a:solidFill>
                <a:effectLst/>
                <a:latin typeface="Arial" panose="020B0604020202020204" pitchFamily="34" charset="0"/>
                <a:ea typeface="+mn-ea"/>
                <a:cs typeface="Arial" panose="020B0604020202020204" pitchFamily="34" charset="0"/>
              </a:rPr>
              <a:t> and the NL English School District Smoke-Free Policy prohibit the use of vaping products in schools with the school policy also prohibiting use on school grounds. Vaping products are treated the same way as tobacco products.</a:t>
            </a:r>
          </a:p>
          <a:p>
            <a:endParaRPr lang="en-US" dirty="0"/>
          </a:p>
          <a:p>
            <a:endParaRPr lang="en-US" dirty="0"/>
          </a:p>
          <a:p>
            <a:endParaRPr lang="en-US" dirty="0"/>
          </a:p>
          <a:p>
            <a:r>
              <a:rPr lang="en-US" b="1" u="sng" dirty="0"/>
              <a:t>Extra Notes for the Teacher:</a:t>
            </a:r>
          </a:p>
          <a:p>
            <a:pPr marL="0" indent="0">
              <a:buFont typeface="Arial" panose="020B0604020202020204" pitchFamily="34" charset="0"/>
              <a:buNone/>
            </a:pPr>
            <a:r>
              <a:rPr lang="en-US" sz="1200" dirty="0"/>
              <a:t>The ACT:</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u="none" dirty="0"/>
              <a:t>Makes it an offence for a retailer or other person (family, friends)</a:t>
            </a:r>
            <a:r>
              <a:rPr lang="en-US" sz="1200" u="none" baseline="0" dirty="0"/>
              <a:t> to sell, give or furnish, directly or indirectly, tobacco, </a:t>
            </a:r>
            <a:r>
              <a:rPr lang="en-US" sz="1200" u="none" baseline="0" dirty="0" err="1"/>
              <a:t>vapour</a:t>
            </a:r>
            <a:r>
              <a:rPr lang="en-US" sz="1200" u="none" baseline="0" dirty="0"/>
              <a:t> products or non-tobacco shisha product to a minor – under the age of 19. </a:t>
            </a:r>
            <a:r>
              <a:rPr lang="en-US" sz="1200" u="none" dirty="0"/>
              <a:t>(This is an important point</a:t>
            </a:r>
            <a:r>
              <a:rPr lang="en-US" sz="1200" u="none" baseline="0" dirty="0"/>
              <a:t> because we know one of the most common source for e-cigarettes is friends) </a:t>
            </a:r>
          </a:p>
          <a:p>
            <a:pPr marL="171450" indent="-171450">
              <a:buFont typeface="Arial" panose="020B0604020202020204" pitchFamily="34" charset="0"/>
              <a:buChar char="•"/>
            </a:pPr>
            <a:r>
              <a:rPr lang="en-US" sz="1200" dirty="0"/>
              <a:t>Aims to reduce the number of young people who begin to smoke by restricting youth access to tobacco, vapor and non-tobacco shisha products,</a:t>
            </a:r>
          </a:p>
          <a:p>
            <a:pPr marL="171450" indent="-171450">
              <a:buFont typeface="Arial" panose="020B0604020202020204" pitchFamily="34" charset="0"/>
              <a:buChar char="•"/>
            </a:pPr>
            <a:r>
              <a:rPr lang="en-US" sz="1200" dirty="0"/>
              <a:t>Restricts how tobacco, vapor and non-tobacco shisha products can be displayed, stored and promoted at retail </a:t>
            </a:r>
            <a:r>
              <a:rPr lang="en-US" sz="1200" dirty="0">
                <a:hlinkClick r:id="rId3"/>
              </a:rPr>
              <a:t>(Tobacco and Vapour Products Control Regulations)</a:t>
            </a:r>
            <a:r>
              <a:rPr lang="en-US" sz="1200" dirty="0"/>
              <a:t> </a:t>
            </a:r>
          </a:p>
          <a:p>
            <a:pPr marL="171450" indent="-171450">
              <a:buFont typeface="Arial" panose="020B0604020202020204" pitchFamily="34" charset="0"/>
              <a:buChar char="•"/>
            </a:pPr>
            <a:r>
              <a:rPr lang="en-US" sz="1200" dirty="0"/>
              <a:t>Limits the type and number of establishments that sell tobacco, vapor and non-tobacco shisha</a:t>
            </a:r>
          </a:p>
          <a:p>
            <a:pPr marL="0" indent="0">
              <a:buFont typeface="Arial" panose="020B0604020202020204" pitchFamily="34" charset="0"/>
              <a:buNone/>
            </a:pPr>
            <a:endParaRPr lang="en-US" sz="1200" dirty="0"/>
          </a:p>
          <a:p>
            <a:r>
              <a:rPr lang="en-CA" sz="1200" kern="1200" dirty="0">
                <a:solidFill>
                  <a:schemeClr val="tx1"/>
                </a:solidFill>
                <a:effectLst/>
                <a:latin typeface="Arial" panose="020B0604020202020204" pitchFamily="34" charset="0"/>
                <a:ea typeface="+mn-ea"/>
                <a:cs typeface="Arial" panose="020B0604020202020204" pitchFamily="34" charset="0"/>
              </a:rPr>
              <a:t>The </a:t>
            </a:r>
            <a:r>
              <a:rPr lang="en-CA" sz="1200" i="1" kern="1200" dirty="0">
                <a:solidFill>
                  <a:schemeClr val="tx1"/>
                </a:solidFill>
                <a:effectLst/>
                <a:latin typeface="Arial" panose="020B0604020202020204" pitchFamily="34" charset="0"/>
                <a:ea typeface="+mn-ea"/>
                <a:cs typeface="Arial" panose="020B0604020202020204" pitchFamily="34" charset="0"/>
              </a:rPr>
              <a:t>Smoke-Free Environment Act, 2005</a:t>
            </a:r>
            <a:r>
              <a:rPr lang="en-CA" sz="1200" kern="1200" dirty="0">
                <a:solidFill>
                  <a:schemeClr val="tx1"/>
                </a:solidFill>
                <a:effectLst/>
                <a:latin typeface="Arial" panose="020B0604020202020204" pitchFamily="34" charset="0"/>
                <a:ea typeface="+mn-ea"/>
                <a:cs typeface="Arial" panose="020B0604020202020204" pitchFamily="34" charset="0"/>
              </a:rPr>
              <a:t> and the NL English School District Smoke-Free Policy prohibit the use of vaping products in schools with the school policy also prohibiting use on school grounds. Vaping products are treated the same way as tobacco products.</a:t>
            </a:r>
          </a:p>
          <a:p>
            <a:pPr marL="0" indent="0">
              <a:buFont typeface="Arial" panose="020B0604020202020204" pitchFamily="34" charset="0"/>
              <a:buNone/>
            </a:pPr>
            <a:endParaRPr lang="en-US" sz="1200" dirty="0"/>
          </a:p>
          <a:p>
            <a:pPr marL="0" indent="0">
              <a:buFont typeface="Arial" panose="020B0604020202020204" pitchFamily="34" charset="0"/>
              <a:buNone/>
            </a:pPr>
            <a:endParaRPr lang="en-US" sz="1200" dirty="0"/>
          </a:p>
          <a:p>
            <a:pPr marL="0" indent="0">
              <a:buFont typeface="Arial" panose="020B0604020202020204" pitchFamily="34" charset="0"/>
              <a:buNone/>
            </a:pPr>
            <a:r>
              <a:rPr lang="en-US" sz="1200" dirty="0"/>
              <a:t>For teachers: It might be interesting to ask the class what their thoughts are on how easy it is to get e-cigarettes  under 19 years of age</a:t>
            </a:r>
            <a:endParaRPr lang="en-US" dirty="0"/>
          </a:p>
          <a:p>
            <a:endParaRPr lang="en-US" dirty="0"/>
          </a:p>
        </p:txBody>
      </p:sp>
      <p:sp>
        <p:nvSpPr>
          <p:cNvPr id="4" name="Slide Number Placeholder 3"/>
          <p:cNvSpPr>
            <a:spLocks noGrp="1"/>
          </p:cNvSpPr>
          <p:nvPr>
            <p:ph type="sldNum" sz="quarter" idx="5"/>
          </p:nvPr>
        </p:nvSpPr>
        <p:spPr/>
        <p:txBody>
          <a:bodyPr/>
          <a:lstStyle/>
          <a:p>
            <a:fld id="{C72D1E8B-859C-4C78-95B9-F614D9E87BEC}" type="slidenum">
              <a:rPr lang="en-CA" smtClean="0"/>
              <a:pPr/>
              <a:t>31</a:t>
            </a:fld>
            <a:endParaRPr lang="en-CA"/>
          </a:p>
        </p:txBody>
      </p:sp>
    </p:spTree>
    <p:extLst>
      <p:ext uri="{BB962C8B-B14F-4D97-AF65-F5344CB8AC3E}">
        <p14:creationId xmlns:p14="http://schemas.microsoft.com/office/powerpoint/2010/main" val="1118681012"/>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u="sng" dirty="0"/>
              <a:t>Speaking Notes:</a:t>
            </a:r>
          </a:p>
          <a:p>
            <a:endParaRPr lang="en-US" dirty="0"/>
          </a:p>
          <a:p>
            <a:r>
              <a:rPr lang="en-US" dirty="0"/>
              <a:t>Ok, now we are back to our original question…what do you think?   </a:t>
            </a:r>
          </a:p>
          <a:p>
            <a:r>
              <a:rPr lang="en-US" dirty="0"/>
              <a:t>Has this presentation made you think a bit more or changed your thinking about these products ?</a:t>
            </a:r>
          </a:p>
        </p:txBody>
      </p:sp>
      <p:sp>
        <p:nvSpPr>
          <p:cNvPr id="4" name="Slide Number Placeholder 3"/>
          <p:cNvSpPr>
            <a:spLocks noGrp="1"/>
          </p:cNvSpPr>
          <p:nvPr>
            <p:ph type="sldNum" sz="quarter" idx="5"/>
          </p:nvPr>
        </p:nvSpPr>
        <p:spPr/>
        <p:txBody>
          <a:bodyPr/>
          <a:lstStyle/>
          <a:p>
            <a:fld id="{C72D1E8B-859C-4C78-95B9-F614D9E87BEC}" type="slidenum">
              <a:rPr lang="en-CA" smtClean="0"/>
              <a:pPr/>
              <a:t>32</a:t>
            </a:fld>
            <a:endParaRPr lang="en-CA"/>
          </a:p>
        </p:txBody>
      </p:sp>
    </p:spTree>
    <p:extLst>
      <p:ext uri="{BB962C8B-B14F-4D97-AF65-F5344CB8AC3E}">
        <p14:creationId xmlns:p14="http://schemas.microsoft.com/office/powerpoint/2010/main" val="1351276066"/>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100" b="1" i="0" u="sng" kern="1200" dirty="0">
                <a:solidFill>
                  <a:schemeClr val="tx1"/>
                </a:solidFill>
                <a:effectLst/>
                <a:latin typeface="+mn-lt"/>
                <a:ea typeface="+mn-ea"/>
                <a:cs typeface="+mn-cs"/>
              </a:rPr>
              <a:t>Speaking Notes: </a:t>
            </a:r>
          </a:p>
          <a:p>
            <a:r>
              <a:rPr lang="en-US" sz="1100" b="0" i="0" u="none" kern="1200" dirty="0">
                <a:solidFill>
                  <a:schemeClr val="tx1"/>
                </a:solidFill>
                <a:effectLst/>
                <a:latin typeface="+mn-lt"/>
                <a:ea typeface="+mn-ea"/>
                <a:cs typeface="+mn-cs"/>
              </a:rPr>
              <a:t>As noted throughout this presentation, Vaping is not harmless.</a:t>
            </a:r>
            <a:r>
              <a:rPr lang="en-US" sz="1100" b="0" i="0" u="none" kern="1200" baseline="0" dirty="0">
                <a:solidFill>
                  <a:schemeClr val="tx1"/>
                </a:solidFill>
                <a:effectLst/>
                <a:latin typeface="+mn-lt"/>
                <a:ea typeface="+mn-ea"/>
                <a:cs typeface="+mn-cs"/>
              </a:rPr>
              <a:t> </a:t>
            </a:r>
          </a:p>
          <a:p>
            <a:endParaRPr lang="en-US" sz="1100" b="0" i="0" kern="1200" baseline="0" dirty="0">
              <a:solidFill>
                <a:schemeClr val="tx1"/>
              </a:solidFill>
              <a:effectLst/>
              <a:latin typeface="+mn-lt"/>
              <a:ea typeface="+mn-ea"/>
              <a:cs typeface="+mn-cs"/>
            </a:endParaRPr>
          </a:p>
          <a:p>
            <a:pPr marL="0" marR="0" indent="0" algn="l" defTabSz="457200" rtl="0" eaLnBrk="1" fontAlgn="auto" latinLnBrk="0" hangingPunct="1">
              <a:lnSpc>
                <a:spcPct val="100000"/>
              </a:lnSpc>
              <a:spcBef>
                <a:spcPts val="0"/>
              </a:spcBef>
              <a:spcAft>
                <a:spcPts val="0"/>
              </a:spcAft>
              <a:buClrTx/>
              <a:buSzTx/>
              <a:buFontTx/>
              <a:buNone/>
              <a:tabLst/>
              <a:defRPr/>
            </a:pPr>
            <a:r>
              <a:rPr lang="en-US" sz="1100" b="0" i="0" kern="1200" dirty="0">
                <a:solidFill>
                  <a:schemeClr val="tx1"/>
                </a:solidFill>
                <a:effectLst/>
                <a:latin typeface="+mn-lt"/>
                <a:ea typeface="+mn-ea"/>
                <a:cs typeface="+mn-cs"/>
              </a:rPr>
              <a:t>E-cigarettes are not safe for youth, young adults or anyone who do not currently use tobacco products. </a:t>
            </a:r>
          </a:p>
          <a:p>
            <a:endParaRPr lang="en-US" sz="1100" b="0" i="1" kern="1200" dirty="0">
              <a:solidFill>
                <a:schemeClr val="tx1"/>
              </a:solidFill>
              <a:effectLst/>
              <a:latin typeface="+mn-lt"/>
              <a:ea typeface="+mn-ea"/>
              <a:cs typeface="+mn-cs"/>
            </a:endParaRPr>
          </a:p>
          <a:p>
            <a:r>
              <a:rPr lang="en-US" sz="1100" b="1" i="0" u="sng" kern="1200" dirty="0">
                <a:solidFill>
                  <a:schemeClr val="tx1"/>
                </a:solidFill>
                <a:effectLst/>
                <a:latin typeface="+mn-lt"/>
                <a:ea typeface="+mn-ea"/>
                <a:cs typeface="+mn-cs"/>
              </a:rPr>
              <a:t>Extra Notes for the Teacher: </a:t>
            </a:r>
          </a:p>
          <a:p>
            <a:pPr marL="0" marR="0" indent="0" algn="l" defTabSz="457200" rtl="0" eaLnBrk="1" fontAlgn="auto" latinLnBrk="0" hangingPunct="1">
              <a:lnSpc>
                <a:spcPct val="100000"/>
              </a:lnSpc>
              <a:spcBef>
                <a:spcPts val="0"/>
              </a:spcBef>
              <a:spcAft>
                <a:spcPts val="0"/>
              </a:spcAft>
              <a:buClrTx/>
              <a:buSzTx/>
              <a:buFontTx/>
              <a:buNone/>
              <a:tabLst/>
              <a:defRPr/>
            </a:pPr>
            <a:r>
              <a:rPr lang="en-US" sz="1100" b="0" i="0" kern="1200" dirty="0">
                <a:solidFill>
                  <a:schemeClr val="tx1"/>
                </a:solidFill>
                <a:effectLst/>
                <a:latin typeface="+mn-lt"/>
                <a:ea typeface="+mn-ea"/>
                <a:cs typeface="+mn-cs"/>
              </a:rPr>
              <a:t>E-cigarettes contain nicotine. Nicotine is a highly addictive substance. </a:t>
            </a:r>
            <a:r>
              <a:rPr lang="en-US" sz="1100" b="0" i="0" u="none" kern="1200" dirty="0">
                <a:solidFill>
                  <a:schemeClr val="tx1"/>
                </a:solidFill>
                <a:effectLst/>
                <a:latin typeface="+mn-lt"/>
                <a:ea typeface="+mn-ea"/>
                <a:cs typeface="+mn-cs"/>
              </a:rPr>
              <a:t>Vaping can lead to nicotine addiction.</a:t>
            </a:r>
            <a:r>
              <a:rPr lang="en-US" sz="1100" b="0" i="0" u="none" kern="1200" baseline="0" dirty="0">
                <a:solidFill>
                  <a:schemeClr val="tx1"/>
                </a:solidFill>
                <a:effectLst/>
                <a:latin typeface="+mn-lt"/>
                <a:ea typeface="+mn-ea"/>
                <a:cs typeface="+mn-cs"/>
              </a:rPr>
              <a:t> </a:t>
            </a:r>
            <a:endParaRPr lang="en-US" sz="1100" b="0" i="1" u="none" kern="1200" dirty="0">
              <a:solidFill>
                <a:schemeClr val="tx1"/>
              </a:solidFill>
              <a:effectLst/>
              <a:latin typeface="+mn-lt"/>
              <a:ea typeface="+mn-ea"/>
              <a:cs typeface="+mn-cs"/>
            </a:endParaRPr>
          </a:p>
          <a:p>
            <a:endParaRPr lang="en-US" sz="1100" b="0" i="0" kern="1200" dirty="0">
              <a:solidFill>
                <a:schemeClr val="tx1"/>
              </a:solidFill>
              <a:effectLst/>
              <a:latin typeface="+mn-lt"/>
              <a:ea typeface="+mn-ea"/>
              <a:cs typeface="+mn-cs"/>
            </a:endParaRPr>
          </a:p>
          <a:p>
            <a:endParaRPr lang="en-US" sz="1100" b="1" i="0" kern="1200" dirty="0">
              <a:solidFill>
                <a:schemeClr val="tx1"/>
              </a:solidFill>
              <a:effectLst/>
              <a:latin typeface="+mn-lt"/>
              <a:ea typeface="+mn-ea"/>
              <a:cs typeface="+mn-cs"/>
            </a:endParaRPr>
          </a:p>
          <a:p>
            <a:r>
              <a:rPr lang="en-US" sz="1100" b="1" i="0" kern="1200" dirty="0">
                <a:solidFill>
                  <a:schemeClr val="tx1"/>
                </a:solidFill>
                <a:effectLst/>
                <a:latin typeface="+mn-lt"/>
                <a:ea typeface="+mn-ea"/>
                <a:cs typeface="+mn-cs"/>
              </a:rPr>
              <a:t>Other</a:t>
            </a:r>
            <a:r>
              <a:rPr lang="en-US" sz="1100" b="1" i="0" kern="1200" baseline="0" dirty="0">
                <a:solidFill>
                  <a:schemeClr val="tx1"/>
                </a:solidFill>
                <a:effectLst/>
                <a:latin typeface="+mn-lt"/>
                <a:ea typeface="+mn-ea"/>
                <a:cs typeface="+mn-cs"/>
              </a:rPr>
              <a:t> Harms</a:t>
            </a:r>
            <a:endParaRPr lang="en-US" sz="1100" b="1" i="0" kern="1200" dirty="0">
              <a:solidFill>
                <a:schemeClr val="tx1"/>
              </a:solidFill>
              <a:effectLst/>
              <a:latin typeface="+mn-lt"/>
              <a:ea typeface="+mn-ea"/>
              <a:cs typeface="+mn-cs"/>
            </a:endParaRPr>
          </a:p>
          <a:p>
            <a:pPr fontAlgn="base"/>
            <a:r>
              <a:rPr lang="en-US" sz="1100" b="0" i="0" kern="1200" dirty="0">
                <a:solidFill>
                  <a:schemeClr val="tx1"/>
                </a:solidFill>
                <a:effectLst/>
                <a:latin typeface="+mn-lt"/>
                <a:ea typeface="+mn-ea"/>
                <a:cs typeface="+mn-cs"/>
              </a:rPr>
              <a:t>Due to nicotine content, e-liquids are dangerous to small children and pets if swallowed or spilled on the skin. </a:t>
            </a:r>
          </a:p>
          <a:p>
            <a:pPr fontAlgn="base"/>
            <a:endParaRPr lang="en-US" sz="1100" b="0" i="0" kern="1200" dirty="0">
              <a:solidFill>
                <a:schemeClr val="tx1"/>
              </a:solidFill>
              <a:effectLst/>
              <a:latin typeface="+mn-lt"/>
              <a:ea typeface="+mn-ea"/>
              <a:cs typeface="+mn-cs"/>
            </a:endParaRPr>
          </a:p>
          <a:p>
            <a:pPr fontAlgn="base"/>
            <a:r>
              <a:rPr lang="en-US" sz="1100" b="0" i="0" kern="1200" dirty="0">
                <a:solidFill>
                  <a:schemeClr val="tx1"/>
                </a:solidFill>
                <a:effectLst/>
                <a:latin typeface="+mn-lt"/>
                <a:ea typeface="+mn-ea"/>
                <a:cs typeface="+mn-cs"/>
              </a:rPr>
              <a:t>Defective e-cigarette batteries have caused fires and explosions, some of which have resulted in serious injuries.</a:t>
            </a:r>
          </a:p>
          <a:p>
            <a:pPr fontAlgn="base"/>
            <a:endParaRPr lang="en-US" sz="1100" b="0" i="0" kern="1200" dirty="0">
              <a:solidFill>
                <a:schemeClr val="tx1"/>
              </a:solidFill>
              <a:effectLst/>
              <a:latin typeface="+mn-lt"/>
              <a:ea typeface="+mn-ea"/>
              <a:cs typeface="+mn-cs"/>
            </a:endParaRPr>
          </a:p>
          <a:p>
            <a:pPr fontAlgn="base"/>
            <a:r>
              <a:rPr lang="en-US" sz="1100" b="0" i="0" kern="1200" dirty="0">
                <a:solidFill>
                  <a:schemeClr val="tx1"/>
                </a:solidFill>
                <a:effectLst/>
                <a:latin typeface="+mn-lt"/>
                <a:ea typeface="+mn-ea"/>
                <a:cs typeface="+mn-cs"/>
              </a:rPr>
              <a:t>Other chemicals including </a:t>
            </a:r>
            <a:r>
              <a:rPr lang="en-US" sz="1100" b="0" i="0" kern="1200" dirty="0" err="1">
                <a:solidFill>
                  <a:schemeClr val="tx1"/>
                </a:solidFill>
                <a:effectLst/>
                <a:latin typeface="+mn-lt"/>
                <a:ea typeface="+mn-ea"/>
                <a:cs typeface="+mn-cs"/>
              </a:rPr>
              <a:t>flavourings</a:t>
            </a:r>
            <a:r>
              <a:rPr lang="en-US" sz="1100" b="0" i="0" kern="1200" dirty="0">
                <a:solidFill>
                  <a:schemeClr val="tx1"/>
                </a:solidFill>
                <a:effectLst/>
                <a:latin typeface="+mn-lt"/>
                <a:ea typeface="+mn-ea"/>
                <a:cs typeface="+mn-cs"/>
              </a:rPr>
              <a:t> and heavy metals are also concerning.</a:t>
            </a:r>
          </a:p>
          <a:p>
            <a:pPr fontAlgn="base"/>
            <a:endParaRPr lang="en-US" sz="1100" b="0" i="0" kern="1200" dirty="0">
              <a:solidFill>
                <a:schemeClr val="tx1"/>
              </a:solidFill>
              <a:effectLst/>
              <a:latin typeface="+mn-lt"/>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dirty="0">
                <a:ln>
                  <a:noFill/>
                </a:ln>
                <a:solidFill>
                  <a:prstClr val="black"/>
                </a:solidFill>
                <a:effectLst/>
                <a:uLnTx/>
                <a:uFillTx/>
                <a:latin typeface="Calibri"/>
                <a:ea typeface="+mn-ea"/>
                <a:cs typeface="Arial" panose="020B0604020202020204" pitchFamily="34" charset="0"/>
              </a:rPr>
              <a:t>The long term consequences of vaping are unknown. </a:t>
            </a:r>
            <a:r>
              <a:rPr lang="en-US" sz="1100" b="0" i="0" kern="1200" dirty="0">
                <a:solidFill>
                  <a:schemeClr val="tx1"/>
                </a:solidFill>
                <a:effectLst/>
                <a:latin typeface="+mn-lt"/>
                <a:ea typeface="+mn-ea"/>
                <a:cs typeface="+mn-cs"/>
              </a:rPr>
              <a:t>Additional research is needed to help understand long-term health effects of e-cigarette use. What will several years or decades of use cause?  </a:t>
            </a:r>
          </a:p>
          <a:p>
            <a:pPr marL="0" marR="0" lvl="0" indent="0" algn="l" defTabSz="457200" rtl="0" eaLnBrk="1" fontAlgn="auto" latinLnBrk="0" hangingPunct="1">
              <a:lnSpc>
                <a:spcPct val="100000"/>
              </a:lnSpc>
              <a:spcBef>
                <a:spcPts val="0"/>
              </a:spcBef>
              <a:spcAft>
                <a:spcPts val="0"/>
              </a:spcAft>
              <a:buClrTx/>
              <a:buSzTx/>
              <a:buFontTx/>
              <a:buNone/>
              <a:tabLst/>
              <a:defRPr/>
            </a:pPr>
            <a:endParaRPr lang="en-US" sz="1100" b="0" i="0" kern="1200" dirty="0">
              <a:solidFill>
                <a:schemeClr val="tx1"/>
              </a:solidFill>
              <a:effectLst/>
              <a:latin typeface="+mn-lt"/>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r>
              <a:rPr lang="en-US" sz="1100" b="0" i="0" kern="1200" dirty="0">
                <a:solidFill>
                  <a:schemeClr val="tx1"/>
                </a:solidFill>
                <a:effectLst/>
                <a:latin typeface="+mn-lt"/>
                <a:ea typeface="+mn-ea"/>
                <a:cs typeface="+mn-cs"/>
              </a:rPr>
              <a:t>We are just starting to understand what the long term health consequences may be</a:t>
            </a:r>
            <a:endParaRPr lang="en-US" sz="1100" dirty="0"/>
          </a:p>
          <a:p>
            <a:endParaRPr lang="en-US" sz="1100" dirty="0"/>
          </a:p>
        </p:txBody>
      </p:sp>
      <p:sp>
        <p:nvSpPr>
          <p:cNvPr id="4" name="Slide Number Placeholder 3"/>
          <p:cNvSpPr>
            <a:spLocks noGrp="1"/>
          </p:cNvSpPr>
          <p:nvPr>
            <p:ph type="sldNum" sz="quarter" idx="10"/>
          </p:nvPr>
        </p:nvSpPr>
        <p:spPr/>
        <p:txBody>
          <a:bodyPr/>
          <a:lstStyle/>
          <a:p>
            <a:fld id="{9F5C81E5-51A0-5547-9E3E-70C0BC38FA7E}" type="slidenum">
              <a:rPr lang="en-US" smtClean="0"/>
              <a:pPr/>
              <a:t>33</a:t>
            </a:fld>
            <a:endParaRPr lang="en-US" dirty="0"/>
          </a:p>
        </p:txBody>
      </p:sp>
    </p:spTree>
    <p:extLst>
      <p:ext uri="{BB962C8B-B14F-4D97-AF65-F5344CB8AC3E}">
        <p14:creationId xmlns:p14="http://schemas.microsoft.com/office/powerpoint/2010/main" val="3006271163"/>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u="sng" dirty="0"/>
              <a:t>Speaking Notes:</a:t>
            </a:r>
          </a:p>
          <a:p>
            <a:endParaRPr lang="en-US" dirty="0"/>
          </a:p>
          <a:p>
            <a:r>
              <a:rPr lang="en-US" dirty="0"/>
              <a:t>E-cigarettes are just </a:t>
            </a:r>
            <a:r>
              <a:rPr lang="en-US" b="1" dirty="0"/>
              <a:t>Not Safe </a:t>
            </a:r>
            <a:r>
              <a:rPr lang="en-US" dirty="0"/>
              <a:t>for youth…</a:t>
            </a:r>
          </a:p>
          <a:p>
            <a:pPr marL="171450" indent="-171450">
              <a:buFont typeface="Arial" panose="020B0604020202020204" pitchFamily="34" charset="0"/>
              <a:buChar char="•"/>
            </a:pPr>
            <a:r>
              <a:rPr lang="en-US" dirty="0"/>
              <a:t>Can lead to a lifetime of nicotine addiction…damage your brain and increase the likelihood of picking up smoking tobacco cigarettes and cause accidental poisonings</a:t>
            </a:r>
          </a:p>
          <a:p>
            <a:pPr marL="171450" indent="-171450">
              <a:buFont typeface="Arial" panose="020B0604020202020204" pitchFamily="34" charset="0"/>
              <a:buChar char="•"/>
            </a:pPr>
            <a:r>
              <a:rPr lang="en-US" dirty="0"/>
              <a:t>Can damage your lungs and heart</a:t>
            </a:r>
          </a:p>
          <a:p>
            <a:pPr marL="171450" indent="-171450">
              <a:buFont typeface="Arial" panose="020B0604020202020204" pitchFamily="34" charset="0"/>
              <a:buChar char="•"/>
            </a:pPr>
            <a:r>
              <a:rPr lang="en-US" dirty="0"/>
              <a:t>Battery explosions from e-cigarettes have caused serious injury due to burns, and death.</a:t>
            </a:r>
          </a:p>
          <a:p>
            <a:endParaRPr lang="en-US" dirty="0"/>
          </a:p>
          <a:p>
            <a:r>
              <a:rPr lang="en-US" dirty="0"/>
              <a:t>For Adults: </a:t>
            </a:r>
          </a:p>
          <a:p>
            <a:r>
              <a:rPr lang="en-US" dirty="0"/>
              <a:t>Right now, e-cigarettes are not approved as a method to quit smoking.  But we know that they have helped some smokers to quit.</a:t>
            </a:r>
          </a:p>
          <a:p>
            <a:endParaRPr lang="en-US" dirty="0"/>
          </a:p>
          <a:p>
            <a:r>
              <a:rPr lang="en-US" dirty="0"/>
              <a:t>However a lot of smokers who initially switch to vapes  end up using both vapes and tobacco cigarettes – this does nothing to reduce their risk of premature  disease and death</a:t>
            </a:r>
          </a:p>
          <a:p>
            <a:endParaRPr lang="en-US" dirty="0"/>
          </a:p>
          <a:p>
            <a:r>
              <a:rPr lang="en-US" dirty="0"/>
              <a:t>And even though vapes have been around since 2011, the rate of tobacco smoking in Canada has not gone down, in fact it went up in 2017 (including in youth)</a:t>
            </a:r>
          </a:p>
          <a:p>
            <a:endParaRPr lang="en-US" dirty="0"/>
          </a:p>
          <a:p>
            <a:r>
              <a:rPr lang="en-US" dirty="0"/>
              <a:t>IF you are an adult and you think you will never quit, switching over completely to vaping MAY be safer than continuing to smoke tobacco cigarettes…but SAFER</a:t>
            </a:r>
            <a:r>
              <a:rPr lang="en-US" baseline="0" dirty="0"/>
              <a:t> DOES NOT MEAN SAFE  </a:t>
            </a:r>
          </a:p>
          <a:p>
            <a:endParaRPr lang="en-US" baseline="0" dirty="0"/>
          </a:p>
          <a:p>
            <a:r>
              <a:rPr lang="en-US" baseline="0" dirty="0"/>
              <a:t>VAPING IS NOT HARMLESS </a:t>
            </a:r>
            <a:endParaRPr lang="en-US" dirty="0"/>
          </a:p>
          <a:p>
            <a:endParaRPr lang="en-US" dirty="0"/>
          </a:p>
          <a:p>
            <a:r>
              <a:rPr lang="en-US" dirty="0"/>
              <a:t>Anyone who is NOT a smoker, should never</a:t>
            </a:r>
            <a:r>
              <a:rPr lang="en-US" baseline="0" dirty="0"/>
              <a:t> </a:t>
            </a:r>
            <a:r>
              <a:rPr lang="en-US" dirty="0"/>
              <a:t>vape!</a:t>
            </a:r>
          </a:p>
          <a:p>
            <a:endParaRPr lang="en-US" dirty="0"/>
          </a:p>
          <a:p>
            <a:endParaRPr lang="en-US" dirty="0"/>
          </a:p>
        </p:txBody>
      </p:sp>
      <p:sp>
        <p:nvSpPr>
          <p:cNvPr id="4" name="Slide Number Placeholder 3"/>
          <p:cNvSpPr>
            <a:spLocks noGrp="1"/>
          </p:cNvSpPr>
          <p:nvPr>
            <p:ph type="sldNum" sz="quarter" idx="5"/>
          </p:nvPr>
        </p:nvSpPr>
        <p:spPr/>
        <p:txBody>
          <a:bodyPr/>
          <a:lstStyle/>
          <a:p>
            <a:fld id="{C72D1E8B-859C-4C78-95B9-F614D9E87BEC}" type="slidenum">
              <a:rPr lang="en-CA" smtClean="0"/>
              <a:pPr/>
              <a:t>34</a:t>
            </a:fld>
            <a:endParaRPr lang="en-CA"/>
          </a:p>
        </p:txBody>
      </p:sp>
    </p:spTree>
    <p:extLst>
      <p:ext uri="{BB962C8B-B14F-4D97-AF65-F5344CB8AC3E}">
        <p14:creationId xmlns:p14="http://schemas.microsoft.com/office/powerpoint/2010/main" val="1897156707"/>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u="sng" dirty="0"/>
              <a:t>Speaking Notes:</a:t>
            </a:r>
          </a:p>
          <a:p>
            <a:endParaRPr lang="en-US" dirty="0"/>
          </a:p>
          <a:p>
            <a:r>
              <a:rPr lang="en-US" dirty="0"/>
              <a:t>The truth is…e-cigarettes fill your lungs with things that shouldn’t be there!</a:t>
            </a:r>
          </a:p>
          <a:p>
            <a:endParaRPr lang="en-US" dirty="0"/>
          </a:p>
          <a:p>
            <a:r>
              <a:rPr lang="en-US" dirty="0"/>
              <a:t>The only way to be safe is to NOT vape or</a:t>
            </a:r>
            <a:r>
              <a:rPr lang="en-US" baseline="0" dirty="0"/>
              <a:t> s</a:t>
            </a:r>
            <a:r>
              <a:rPr lang="en-US" dirty="0"/>
              <a:t>moke</a:t>
            </a:r>
          </a:p>
        </p:txBody>
      </p:sp>
      <p:sp>
        <p:nvSpPr>
          <p:cNvPr id="4" name="Slide Number Placeholder 3"/>
          <p:cNvSpPr>
            <a:spLocks noGrp="1"/>
          </p:cNvSpPr>
          <p:nvPr>
            <p:ph type="sldNum" sz="quarter" idx="5"/>
          </p:nvPr>
        </p:nvSpPr>
        <p:spPr/>
        <p:txBody>
          <a:bodyPr/>
          <a:lstStyle/>
          <a:p>
            <a:fld id="{9F5C81E5-51A0-5547-9E3E-70C0BC38FA7E}" type="slidenum">
              <a:rPr lang="en-US" smtClean="0"/>
              <a:pPr/>
              <a:t>35</a:t>
            </a:fld>
            <a:endParaRPr lang="en-US" dirty="0"/>
          </a:p>
        </p:txBody>
      </p:sp>
    </p:spTree>
    <p:extLst>
      <p:ext uri="{BB962C8B-B14F-4D97-AF65-F5344CB8AC3E}">
        <p14:creationId xmlns:p14="http://schemas.microsoft.com/office/powerpoint/2010/main" val="2850404914"/>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Note for the Teacher:</a:t>
            </a:r>
          </a:p>
          <a:p>
            <a:endParaRPr lang="en-US" dirty="0"/>
          </a:p>
          <a:p>
            <a:r>
              <a:rPr lang="en-US" dirty="0"/>
              <a:t>This is a link to Health Canada’s video on vaping.</a:t>
            </a:r>
          </a:p>
          <a:p>
            <a:r>
              <a:rPr lang="en-US" dirty="0"/>
              <a:t>Chrome or Explorer</a:t>
            </a:r>
            <a:r>
              <a:rPr lang="en-US" baseline="0" dirty="0"/>
              <a:t>  can be used to view the video; trouble with viewing on one platform may necessitate switching to the other.</a:t>
            </a:r>
            <a:endParaRPr lang="en-US" dirty="0"/>
          </a:p>
        </p:txBody>
      </p:sp>
      <p:sp>
        <p:nvSpPr>
          <p:cNvPr id="4" name="Slide Number Placeholder 3"/>
          <p:cNvSpPr>
            <a:spLocks noGrp="1"/>
          </p:cNvSpPr>
          <p:nvPr>
            <p:ph type="sldNum" sz="quarter" idx="10"/>
          </p:nvPr>
        </p:nvSpPr>
        <p:spPr/>
        <p:txBody>
          <a:bodyPr/>
          <a:lstStyle/>
          <a:p>
            <a:fld id="{C72D1E8B-859C-4C78-95B9-F614D9E87BEC}" type="slidenum">
              <a:rPr lang="en-CA" smtClean="0"/>
              <a:pPr/>
              <a:t>36</a:t>
            </a:fld>
            <a:endParaRPr lang="en-CA"/>
          </a:p>
        </p:txBody>
      </p:sp>
    </p:spTree>
    <p:extLst>
      <p:ext uri="{BB962C8B-B14F-4D97-AF65-F5344CB8AC3E}">
        <p14:creationId xmlns:p14="http://schemas.microsoft.com/office/powerpoint/2010/main" val="2736552652"/>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C72D1E8B-859C-4C78-95B9-F614D9E87BEC}" type="slidenum">
              <a:rPr lang="en-CA" smtClean="0"/>
              <a:pPr/>
              <a:t>37</a:t>
            </a:fld>
            <a:endParaRPr lang="en-CA"/>
          </a:p>
        </p:txBody>
      </p:sp>
    </p:spTree>
    <p:extLst>
      <p:ext uri="{BB962C8B-B14F-4D97-AF65-F5344CB8AC3E}">
        <p14:creationId xmlns:p14="http://schemas.microsoft.com/office/powerpoint/2010/main" val="2527321690"/>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C72D1E8B-859C-4C78-95B9-F614D9E87BEC}" type="slidenum">
              <a:rPr lang="en-CA" smtClean="0"/>
              <a:pPr/>
              <a:t>38</a:t>
            </a:fld>
            <a:endParaRPr lang="en-CA"/>
          </a:p>
        </p:txBody>
      </p:sp>
    </p:spTree>
    <p:extLst>
      <p:ext uri="{BB962C8B-B14F-4D97-AF65-F5344CB8AC3E}">
        <p14:creationId xmlns:p14="http://schemas.microsoft.com/office/powerpoint/2010/main" val="248397970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1">
        <a:schemeClr val="bg1"/>
      </p:bgRef>
    </p:bg>
    <p:spTree>
      <p:nvGrpSpPr>
        <p:cNvPr id="1" name=""/>
        <p:cNvGrpSpPr/>
        <p:nvPr/>
      </p:nvGrpSpPr>
      <p:grpSpPr>
        <a:xfrm>
          <a:off x="0" y="0"/>
          <a:ext cx="0" cy="0"/>
          <a:chOff x="0" y="0"/>
          <a:chExt cx="0" cy="0"/>
        </a:xfrm>
      </p:grpSpPr>
      <p:sp>
        <p:nvSpPr>
          <p:cNvPr id="8" name="Title 7"/>
          <p:cNvSpPr>
            <a:spLocks noGrp="1"/>
          </p:cNvSpPr>
          <p:nvPr>
            <p:ph type="ctrTitle"/>
          </p:nvPr>
        </p:nvSpPr>
        <p:spPr>
          <a:xfrm>
            <a:off x="2286000" y="3124200"/>
            <a:ext cx="6172200" cy="1894362"/>
          </a:xfrm>
        </p:spPr>
        <p:txBody>
          <a:bodyPr/>
          <a:lstStyle>
            <a:lvl1pPr>
              <a:defRPr b="1"/>
            </a:lvl1pPr>
          </a:lstStyle>
          <a:p>
            <a:r>
              <a:rPr kumimoji="0" lang="en-US" dirty="0"/>
              <a:t>Click to edit Master title style</a:t>
            </a:r>
          </a:p>
        </p:txBody>
      </p:sp>
      <p:sp>
        <p:nvSpPr>
          <p:cNvPr id="9" name="Subtitle 8"/>
          <p:cNvSpPr>
            <a:spLocks noGrp="1"/>
          </p:cNvSpPr>
          <p:nvPr>
            <p:ph type="subTitle" idx="1"/>
          </p:nvPr>
        </p:nvSpPr>
        <p:spPr>
          <a:xfrm>
            <a:off x="2286000" y="5003322"/>
            <a:ext cx="61722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a:t>Click to edit Master subtitle style</a:t>
            </a:r>
          </a:p>
        </p:txBody>
      </p:sp>
      <p:sp>
        <p:nvSpPr>
          <p:cNvPr id="28" name="Date Placeholder 27"/>
          <p:cNvSpPr>
            <a:spLocks noGrp="1"/>
          </p:cNvSpPr>
          <p:nvPr>
            <p:ph type="dt" sz="half" idx="10"/>
          </p:nvPr>
        </p:nvSpPr>
        <p:spPr bwMode="auto">
          <a:xfrm rot="5400000">
            <a:off x="7764621" y="1174097"/>
            <a:ext cx="2286000" cy="381000"/>
          </a:xfrm>
        </p:spPr>
        <p:txBody>
          <a:bodyPr/>
          <a:lstStyle/>
          <a:p>
            <a:fld id="{2E8125F9-B24B-4F05-B9E1-8725FC897A6E}" type="datetime1">
              <a:rPr lang="en-US" smtClean="0"/>
              <a:pPr/>
              <a:t>10/10/2019</a:t>
            </a:fld>
            <a:endParaRPr lang="en-US"/>
          </a:p>
        </p:txBody>
      </p:sp>
      <p:sp>
        <p:nvSpPr>
          <p:cNvPr id="17" name="Footer Placeholder 16"/>
          <p:cNvSpPr>
            <a:spLocks noGrp="1"/>
          </p:cNvSpPr>
          <p:nvPr>
            <p:ph type="ftr" sz="quarter" idx="11"/>
          </p:nvPr>
        </p:nvSpPr>
        <p:spPr bwMode="auto">
          <a:xfrm rot="5400000">
            <a:off x="7077269" y="4181669"/>
            <a:ext cx="3657600" cy="384048"/>
          </a:xfrm>
        </p:spPr>
        <p:txBody>
          <a:bodyPr/>
          <a:lstStyle/>
          <a:p>
            <a:endParaRPr lang="en-US"/>
          </a:p>
        </p:txBody>
      </p:sp>
      <p:sp>
        <p:nvSpPr>
          <p:cNvPr id="10" name="Rectangle 9"/>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Rectangle 11"/>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4" name="Rectangle 13"/>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9" name="Rectangle 18"/>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Straight Connector 10"/>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8" name="Straight Connector 17"/>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0" name="Straight Connector 19"/>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6" name="Straight Connector 15"/>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5" name="Straight Connector 14"/>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2" name="Straight Connector 21"/>
          <p:cNvSpPr>
            <a:spLocks noChangeShapeType="1"/>
          </p:cNvSpPr>
          <p:nvPr/>
        </p:nvSpPr>
        <p:spPr bwMode="auto">
          <a:xfrm>
            <a:off x="9113856"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7" name="Rectangle 26"/>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Oval 20"/>
          <p:cNvSpPr/>
          <p:nvPr/>
        </p:nvSpPr>
        <p:spPr bwMode="auto">
          <a:xfrm>
            <a:off x="609600" y="3429000"/>
            <a:ext cx="12954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Oval 22"/>
          <p:cNvSpPr/>
          <p:nvPr/>
        </p:nvSpPr>
        <p:spPr bwMode="auto">
          <a:xfrm>
            <a:off x="1309632"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4" name="Oval 23"/>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Oval 25"/>
          <p:cNvSpPr/>
          <p:nvPr/>
        </p:nvSpPr>
        <p:spPr bwMode="auto">
          <a:xfrm>
            <a:off x="1664208" y="5788152"/>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5" name="Oval 24"/>
          <p:cNvSpPr/>
          <p:nvPr/>
        </p:nvSpPr>
        <p:spPr>
          <a:xfrm>
            <a:off x="1905000" y="4495800"/>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9" name="Slide Number Placeholder 28"/>
          <p:cNvSpPr>
            <a:spLocks noGrp="1"/>
          </p:cNvSpPr>
          <p:nvPr>
            <p:ph type="sldNum" sz="quarter" idx="12"/>
          </p:nvPr>
        </p:nvSpPr>
        <p:spPr bwMode="auto">
          <a:xfrm>
            <a:off x="1325544" y="4928702"/>
            <a:ext cx="609600" cy="517524"/>
          </a:xfrm>
        </p:spPr>
        <p:txBody>
          <a:bodyPr/>
          <a:lstStyle/>
          <a:p>
            <a:fld id="{BA98F0A3-B5B7-4636-8316-1E297B44FAFE}" type="slidenum">
              <a:rPr lang="en-CA" smtClean="0"/>
              <a:pPr/>
              <a:t>‹#›</a:t>
            </a:fld>
            <a:endParaRPr lang="en-CA"/>
          </a:p>
        </p:txBody>
      </p:sp>
    </p:spTree>
    <p:extLst>
      <p:ext uri="{BB962C8B-B14F-4D97-AF65-F5344CB8AC3E}">
        <p14:creationId xmlns:p14="http://schemas.microsoft.com/office/powerpoint/2010/main" val="2603087234"/>
      </p:ext>
    </p:extLst>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atin typeface="+mj-lt"/>
                <a:cs typeface="Arial" panose="020B0604020202020204" pitchFamily="34" charset="0"/>
              </a:defRPr>
            </a:lvl1pPr>
          </a:lstStyle>
          <a:p>
            <a:r>
              <a:rPr kumimoji="0" lang="en-US" dirty="0"/>
              <a:t>Click to edit Master title style</a:t>
            </a:r>
          </a:p>
        </p:txBody>
      </p:sp>
      <p:sp>
        <p:nvSpPr>
          <p:cNvPr id="8" name="Content Placeholder 7"/>
          <p:cNvSpPr>
            <a:spLocks noGrp="1"/>
          </p:cNvSpPr>
          <p:nvPr>
            <p:ph sz="quarter" idx="1"/>
          </p:nvPr>
        </p:nvSpPr>
        <p:spPr>
          <a:xfrm>
            <a:off x="457200" y="1600200"/>
            <a:ext cx="7467600" cy="4873752"/>
          </a:xfrm>
        </p:spPr>
        <p:txBody>
          <a:bodyPr/>
          <a:lstStyle>
            <a:lvl1pPr>
              <a:defRPr>
                <a:latin typeface="+mn-lt"/>
                <a:cs typeface="Arial" panose="020B0604020202020204" pitchFamily="34" charset="0"/>
              </a:defRPr>
            </a:lvl1pPr>
            <a:lvl2pPr>
              <a:defRPr>
                <a:latin typeface="+mn-lt"/>
                <a:cs typeface="Arial" panose="020B0604020202020204" pitchFamily="34" charset="0"/>
              </a:defRPr>
            </a:lvl2pPr>
            <a:lvl3pPr>
              <a:defRPr>
                <a:latin typeface="+mn-lt"/>
                <a:cs typeface="Arial" panose="020B0604020202020204" pitchFamily="34" charset="0"/>
              </a:defRPr>
            </a:lvl3pPr>
            <a:lvl4pPr>
              <a:defRPr>
                <a:latin typeface="+mn-lt"/>
                <a:cs typeface="Arial" panose="020B0604020202020204" pitchFamily="34" charset="0"/>
              </a:defRPr>
            </a:lvl4pPr>
            <a:lvl5pPr>
              <a:defRPr>
                <a:latin typeface="+mn-lt"/>
                <a:cs typeface="Arial" panose="020B0604020202020204" pitchFamily="34" charset="0"/>
              </a:defRPr>
            </a:lvl5pPr>
          </a:lstStyle>
          <a:p>
            <a:pPr lvl="0" eaLnBrk="1" latinLnBrk="0" hangingPunct="1"/>
            <a:r>
              <a:rPr lang="en-US" dirty="0"/>
              <a:t>Click to edit Master text styles</a:t>
            </a:r>
          </a:p>
          <a:p>
            <a:pPr lvl="1" eaLnBrk="1" latinLnBrk="0" hangingPunct="1"/>
            <a:r>
              <a:rPr lang="en-US" dirty="0"/>
              <a:t>Second level</a:t>
            </a:r>
          </a:p>
          <a:p>
            <a:pPr lvl="2" eaLnBrk="1" latinLnBrk="0" hangingPunct="1"/>
            <a:r>
              <a:rPr lang="en-US" dirty="0"/>
              <a:t>Third level</a:t>
            </a:r>
          </a:p>
          <a:p>
            <a:pPr lvl="3" eaLnBrk="1" latinLnBrk="0" hangingPunct="1"/>
            <a:r>
              <a:rPr lang="en-US" dirty="0"/>
              <a:t>Fourth level</a:t>
            </a:r>
          </a:p>
          <a:p>
            <a:pPr lvl="4" eaLnBrk="1" latinLnBrk="0" hangingPunct="1"/>
            <a:r>
              <a:rPr lang="en-US" dirty="0"/>
              <a:t>Fifth level</a:t>
            </a:r>
            <a:endParaRPr kumimoji="0" lang="en-US" dirty="0"/>
          </a:p>
        </p:txBody>
      </p:sp>
      <p:sp>
        <p:nvSpPr>
          <p:cNvPr id="7" name="Date Placeholder 6"/>
          <p:cNvSpPr>
            <a:spLocks noGrp="1"/>
          </p:cNvSpPr>
          <p:nvPr>
            <p:ph type="dt" sz="half" idx="14"/>
          </p:nvPr>
        </p:nvSpPr>
        <p:spPr/>
        <p:txBody>
          <a:bodyPr rtlCol="0"/>
          <a:lstStyle/>
          <a:p>
            <a:fld id="{A3D215E3-DF77-4CE2-A288-68AE4817785E}" type="datetime1">
              <a:rPr lang="en-US" smtClean="0"/>
              <a:pPr/>
              <a:t>10/10/2019</a:t>
            </a:fld>
            <a:endParaRPr lang="en-US"/>
          </a:p>
        </p:txBody>
      </p:sp>
      <p:sp>
        <p:nvSpPr>
          <p:cNvPr id="9" name="Slide Number Placeholder 8"/>
          <p:cNvSpPr>
            <a:spLocks noGrp="1"/>
          </p:cNvSpPr>
          <p:nvPr>
            <p:ph type="sldNum" sz="quarter" idx="15"/>
          </p:nvPr>
        </p:nvSpPr>
        <p:spPr/>
        <p:txBody>
          <a:bodyPr rtlCol="0"/>
          <a:lstStyle/>
          <a:p>
            <a:fld id="{BA98F0A3-B5B7-4636-8316-1E297B44FAFE}" type="slidenum">
              <a:rPr lang="en-CA" smtClean="0"/>
              <a:pPr/>
              <a:t>‹#›</a:t>
            </a:fld>
            <a:endParaRPr lang="en-CA" dirty="0"/>
          </a:p>
        </p:txBody>
      </p:sp>
      <p:sp>
        <p:nvSpPr>
          <p:cNvPr id="10" name="Footer Placeholder 9"/>
          <p:cNvSpPr>
            <a:spLocks noGrp="1"/>
          </p:cNvSpPr>
          <p:nvPr>
            <p:ph type="ftr" sz="quarter" idx="16"/>
          </p:nvPr>
        </p:nvSpPr>
        <p:spPr/>
        <p:txBody>
          <a:bodyPr rtlCol="0"/>
          <a:lstStyle/>
          <a:p>
            <a:endParaRPr lang="en-US"/>
          </a:p>
        </p:txBody>
      </p:sp>
    </p:spTree>
    <p:extLst>
      <p:ext uri="{BB962C8B-B14F-4D97-AF65-F5344CB8AC3E}">
        <p14:creationId xmlns:p14="http://schemas.microsoft.com/office/powerpoint/2010/main" val="271108078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2286000" y="2895600"/>
            <a:ext cx="6172200" cy="2053590"/>
          </a:xfrm>
        </p:spPr>
        <p:txBody>
          <a:bodyPr/>
          <a:lstStyle>
            <a:lvl1pPr algn="l">
              <a:buNone/>
              <a:defRPr sz="3000" b="1" cap="small" baseline="0"/>
            </a:lvl1pPr>
          </a:lstStyle>
          <a:p>
            <a:r>
              <a:rPr kumimoji="0" lang="en-US"/>
              <a:t>Click to edit Master title style</a:t>
            </a:r>
          </a:p>
        </p:txBody>
      </p:sp>
      <p:sp>
        <p:nvSpPr>
          <p:cNvPr id="3" name="Text Placeholder 2"/>
          <p:cNvSpPr>
            <a:spLocks noGrp="1"/>
          </p:cNvSpPr>
          <p:nvPr>
            <p:ph type="body" idx="1"/>
          </p:nvPr>
        </p:nvSpPr>
        <p:spPr>
          <a:xfrm>
            <a:off x="2286000" y="5010150"/>
            <a:ext cx="6172200" cy="1371600"/>
          </a:xfrm>
        </p:spPr>
        <p:txBody>
          <a:bodyPr anchor="t"/>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a:t>Click to edit Master text styles</a:t>
            </a:r>
          </a:p>
        </p:txBody>
      </p:sp>
      <p:sp>
        <p:nvSpPr>
          <p:cNvPr id="4" name="Date Placeholder 3"/>
          <p:cNvSpPr>
            <a:spLocks noGrp="1"/>
          </p:cNvSpPr>
          <p:nvPr>
            <p:ph type="dt" sz="half" idx="10"/>
          </p:nvPr>
        </p:nvSpPr>
        <p:spPr bwMode="auto">
          <a:xfrm rot="5400000">
            <a:off x="7763256" y="1170432"/>
            <a:ext cx="2286000" cy="381000"/>
          </a:xfrm>
        </p:spPr>
        <p:txBody>
          <a:bodyPr/>
          <a:lstStyle/>
          <a:p>
            <a:fld id="{284EB391-2613-409B-B14F-E9013909E28A}" type="datetime1">
              <a:rPr lang="en-US" smtClean="0"/>
              <a:pPr/>
              <a:t>10/10/2019</a:t>
            </a:fld>
            <a:endParaRPr lang="en-US"/>
          </a:p>
        </p:txBody>
      </p:sp>
      <p:sp>
        <p:nvSpPr>
          <p:cNvPr id="5" name="Footer Placeholder 4"/>
          <p:cNvSpPr>
            <a:spLocks noGrp="1"/>
          </p:cNvSpPr>
          <p:nvPr>
            <p:ph type="ftr" sz="quarter" idx="11"/>
          </p:nvPr>
        </p:nvSpPr>
        <p:spPr bwMode="auto">
          <a:xfrm rot="5400000">
            <a:off x="7077456" y="4178808"/>
            <a:ext cx="3657600" cy="384048"/>
          </a:xfrm>
        </p:spPr>
        <p:txBody>
          <a:bodyPr/>
          <a:lstStyle/>
          <a:p>
            <a:endParaRPr lang="en-US"/>
          </a:p>
        </p:txBody>
      </p:sp>
      <p:sp>
        <p:nvSpPr>
          <p:cNvPr id="9" name="Rectangle 8"/>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Rectangle 9"/>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Rectangle 10"/>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Rectangle 11"/>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Straight Connector 12"/>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4" name="Straight Connector 13"/>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5" name="Straight Connector 14"/>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6" name="Straight Connector 15"/>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7" name="Straight Connector 16"/>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8" name="Rectangle 17"/>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Oval 18"/>
          <p:cNvSpPr/>
          <p:nvPr/>
        </p:nvSpPr>
        <p:spPr bwMode="auto">
          <a:xfrm>
            <a:off x="609600" y="3429000"/>
            <a:ext cx="12954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0" name="Oval 19"/>
          <p:cNvSpPr/>
          <p:nvPr/>
        </p:nvSpPr>
        <p:spPr bwMode="auto">
          <a:xfrm>
            <a:off x="1324704"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Oval 20"/>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2" name="Oval 21"/>
          <p:cNvSpPr/>
          <p:nvPr/>
        </p:nvSpPr>
        <p:spPr bwMode="auto">
          <a:xfrm>
            <a:off x="1664208" y="5791200"/>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Oval 22"/>
          <p:cNvSpPr/>
          <p:nvPr/>
        </p:nvSpPr>
        <p:spPr bwMode="auto">
          <a:xfrm>
            <a:off x="1879040" y="4479888"/>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Straight Connector 25"/>
          <p:cNvSpPr>
            <a:spLocks noChangeShapeType="1"/>
          </p:cNvSpPr>
          <p:nvPr/>
        </p:nvSpPr>
        <p:spPr bwMode="auto">
          <a:xfrm>
            <a:off x="9097944"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6" name="Slide Number Placeholder 5"/>
          <p:cNvSpPr>
            <a:spLocks noGrp="1"/>
          </p:cNvSpPr>
          <p:nvPr>
            <p:ph type="sldNum" sz="quarter" idx="12"/>
          </p:nvPr>
        </p:nvSpPr>
        <p:spPr bwMode="auto">
          <a:xfrm>
            <a:off x="1340616" y="4928702"/>
            <a:ext cx="609600" cy="517524"/>
          </a:xfrm>
        </p:spPr>
        <p:txBody>
          <a:bodyPr/>
          <a:lstStyle/>
          <a:p>
            <a:fld id="{BA98F0A3-B5B7-4636-8316-1E297B44FAFE}" type="slidenum">
              <a:rPr lang="en-CA" smtClean="0"/>
              <a:pPr/>
              <a:t>‹#›</a:t>
            </a:fld>
            <a:endParaRPr lang="en-CA"/>
          </a:p>
        </p:txBody>
      </p:sp>
    </p:spTree>
    <p:extLst>
      <p:ext uri="{BB962C8B-B14F-4D97-AF65-F5344CB8AC3E}">
        <p14:creationId xmlns:p14="http://schemas.microsoft.com/office/powerpoint/2010/main" val="3679097708"/>
      </p:ext>
    </p:extLst>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dirty="0"/>
              <a:t>Click to edit Master title style</a:t>
            </a:r>
          </a:p>
        </p:txBody>
      </p:sp>
      <p:sp>
        <p:nvSpPr>
          <p:cNvPr id="5" name="Date Placeholder 4"/>
          <p:cNvSpPr>
            <a:spLocks noGrp="1"/>
          </p:cNvSpPr>
          <p:nvPr>
            <p:ph type="dt" sz="half" idx="10"/>
          </p:nvPr>
        </p:nvSpPr>
        <p:spPr/>
        <p:txBody>
          <a:bodyPr/>
          <a:lstStyle/>
          <a:p>
            <a:fld id="{B964A850-BE07-4F1F-A4C5-82318F0350F7}" type="datetime1">
              <a:rPr lang="en-US" smtClean="0"/>
              <a:pPr/>
              <a:t>10/10/2019</a:t>
            </a:fld>
            <a:endParaRPr lang="en-CA"/>
          </a:p>
        </p:txBody>
      </p:sp>
      <p:sp>
        <p:nvSpPr>
          <p:cNvPr id="6" name="Footer Placeholder 5"/>
          <p:cNvSpPr>
            <a:spLocks noGrp="1"/>
          </p:cNvSpPr>
          <p:nvPr>
            <p:ph type="ftr" sz="quarter" idx="11"/>
          </p:nvPr>
        </p:nvSpPr>
        <p:spPr/>
        <p:txBody>
          <a:bodyPr/>
          <a:lstStyle/>
          <a:p>
            <a:endParaRPr lang="en-CA"/>
          </a:p>
        </p:txBody>
      </p:sp>
      <p:sp>
        <p:nvSpPr>
          <p:cNvPr id="7" name="Slide Number Placeholder 6"/>
          <p:cNvSpPr>
            <a:spLocks noGrp="1"/>
          </p:cNvSpPr>
          <p:nvPr>
            <p:ph type="sldNum" sz="quarter" idx="12"/>
          </p:nvPr>
        </p:nvSpPr>
        <p:spPr/>
        <p:txBody>
          <a:bodyPr/>
          <a:lstStyle/>
          <a:p>
            <a:fld id="{BA98F0A3-B5B7-4636-8316-1E297B44FAFE}" type="slidenum">
              <a:rPr lang="en-CA" smtClean="0"/>
              <a:pPr/>
              <a:t>‹#›</a:t>
            </a:fld>
            <a:endParaRPr lang="en-CA"/>
          </a:p>
        </p:txBody>
      </p:sp>
      <p:sp>
        <p:nvSpPr>
          <p:cNvPr id="9" name="Content Placeholder 8"/>
          <p:cNvSpPr>
            <a:spLocks noGrp="1"/>
          </p:cNvSpPr>
          <p:nvPr>
            <p:ph sz="quarter" idx="1"/>
          </p:nvPr>
        </p:nvSpPr>
        <p:spPr>
          <a:xfrm>
            <a:off x="457200" y="1600200"/>
            <a:ext cx="3657600" cy="4572000"/>
          </a:xfrm>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11" name="Content Placeholder 10"/>
          <p:cNvSpPr>
            <a:spLocks noGrp="1"/>
          </p:cNvSpPr>
          <p:nvPr>
            <p:ph sz="quarter" idx="2"/>
          </p:nvPr>
        </p:nvSpPr>
        <p:spPr>
          <a:xfrm>
            <a:off x="4270248" y="1600200"/>
            <a:ext cx="3657600" cy="4572000"/>
          </a:xfrm>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Tree>
    <p:extLst>
      <p:ext uri="{BB962C8B-B14F-4D97-AF65-F5344CB8AC3E}">
        <p14:creationId xmlns:p14="http://schemas.microsoft.com/office/powerpoint/2010/main" val="217277233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7543800" cy="1143000"/>
          </a:xfrm>
        </p:spPr>
        <p:txBody>
          <a:bodyPr anchor="b"/>
          <a:lstStyle>
            <a:lvl1pPr>
              <a:defRPr/>
            </a:lvl1pPr>
          </a:lstStyle>
          <a:p>
            <a:r>
              <a:rPr kumimoji="0" lang="en-US" dirty="0"/>
              <a:t>Click to edit Master title style</a:t>
            </a:r>
          </a:p>
        </p:txBody>
      </p:sp>
      <p:sp>
        <p:nvSpPr>
          <p:cNvPr id="7" name="Date Placeholder 6"/>
          <p:cNvSpPr>
            <a:spLocks noGrp="1"/>
          </p:cNvSpPr>
          <p:nvPr>
            <p:ph type="dt" sz="half" idx="10"/>
          </p:nvPr>
        </p:nvSpPr>
        <p:spPr/>
        <p:txBody>
          <a:bodyPr/>
          <a:lstStyle/>
          <a:p>
            <a:fld id="{964BBEAB-90A5-40F2-A813-CBD3C4AC0F2D}" type="datetime1">
              <a:rPr lang="en-US" smtClean="0"/>
              <a:pPr/>
              <a:t>10/10/2019</a:t>
            </a:fld>
            <a:endParaRPr lang="en-CA"/>
          </a:p>
        </p:txBody>
      </p:sp>
      <p:sp>
        <p:nvSpPr>
          <p:cNvPr id="8" name="Footer Placeholder 7"/>
          <p:cNvSpPr>
            <a:spLocks noGrp="1"/>
          </p:cNvSpPr>
          <p:nvPr>
            <p:ph type="ftr" sz="quarter" idx="11"/>
          </p:nvPr>
        </p:nvSpPr>
        <p:spPr/>
        <p:txBody>
          <a:bodyPr/>
          <a:lstStyle/>
          <a:p>
            <a:endParaRPr lang="en-CA"/>
          </a:p>
        </p:txBody>
      </p:sp>
      <p:sp>
        <p:nvSpPr>
          <p:cNvPr id="9" name="Slide Number Placeholder 8"/>
          <p:cNvSpPr>
            <a:spLocks noGrp="1"/>
          </p:cNvSpPr>
          <p:nvPr>
            <p:ph type="sldNum" sz="quarter" idx="12"/>
          </p:nvPr>
        </p:nvSpPr>
        <p:spPr/>
        <p:txBody>
          <a:bodyPr/>
          <a:lstStyle/>
          <a:p>
            <a:fld id="{BA98F0A3-B5B7-4636-8316-1E297B44FAFE}" type="slidenum">
              <a:rPr lang="en-CA" smtClean="0"/>
              <a:pPr/>
              <a:t>‹#›</a:t>
            </a:fld>
            <a:endParaRPr lang="en-CA"/>
          </a:p>
        </p:txBody>
      </p:sp>
      <p:sp>
        <p:nvSpPr>
          <p:cNvPr id="11" name="Content Placeholder 10"/>
          <p:cNvSpPr>
            <a:spLocks noGrp="1"/>
          </p:cNvSpPr>
          <p:nvPr>
            <p:ph sz="quarter" idx="2"/>
          </p:nvPr>
        </p:nvSpPr>
        <p:spPr>
          <a:xfrm>
            <a:off x="457200" y="2362200"/>
            <a:ext cx="3657600" cy="3886200"/>
          </a:xfrm>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13" name="Content Placeholder 12"/>
          <p:cNvSpPr>
            <a:spLocks noGrp="1"/>
          </p:cNvSpPr>
          <p:nvPr>
            <p:ph sz="quarter" idx="4"/>
          </p:nvPr>
        </p:nvSpPr>
        <p:spPr>
          <a:xfrm>
            <a:off x="4371975" y="2362200"/>
            <a:ext cx="3657600" cy="3886200"/>
          </a:xfrm>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12" name="Text Placeholder 11"/>
          <p:cNvSpPr>
            <a:spLocks noGrp="1"/>
          </p:cNvSpPr>
          <p:nvPr>
            <p:ph type="body" sz="quarter" idx="1"/>
          </p:nvPr>
        </p:nvSpPr>
        <p:spPr>
          <a:xfrm>
            <a:off x="4572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n-US"/>
              <a:t>Click to edit Master text styles</a:t>
            </a:r>
          </a:p>
        </p:txBody>
      </p:sp>
      <p:sp>
        <p:nvSpPr>
          <p:cNvPr id="14" name="Text Placeholder 13"/>
          <p:cNvSpPr>
            <a:spLocks noGrp="1"/>
          </p:cNvSpPr>
          <p:nvPr>
            <p:ph type="body" sz="quarter" idx="3"/>
          </p:nvPr>
        </p:nvSpPr>
        <p:spPr>
          <a:xfrm>
            <a:off x="43434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n-US"/>
              <a:t>Click to edit Master text styles</a:t>
            </a:r>
          </a:p>
        </p:txBody>
      </p:sp>
    </p:spTree>
    <p:extLst>
      <p:ext uri="{BB962C8B-B14F-4D97-AF65-F5344CB8AC3E}">
        <p14:creationId xmlns:p14="http://schemas.microsoft.com/office/powerpoint/2010/main" val="42003364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dirty="0"/>
              <a:t>Click to edit Master title style</a:t>
            </a:r>
          </a:p>
        </p:txBody>
      </p:sp>
      <p:sp>
        <p:nvSpPr>
          <p:cNvPr id="6" name="Date Placeholder 5"/>
          <p:cNvSpPr>
            <a:spLocks noGrp="1"/>
          </p:cNvSpPr>
          <p:nvPr>
            <p:ph type="dt" sz="half" idx="10"/>
          </p:nvPr>
        </p:nvSpPr>
        <p:spPr/>
        <p:txBody>
          <a:bodyPr rtlCol="0"/>
          <a:lstStyle/>
          <a:p>
            <a:fld id="{B2769FA1-A73E-477A-81E7-2578FF58B063}" type="datetime1">
              <a:rPr lang="en-US" smtClean="0"/>
              <a:pPr/>
              <a:t>10/10/2019</a:t>
            </a:fld>
            <a:endParaRPr lang="en-CA"/>
          </a:p>
        </p:txBody>
      </p:sp>
      <p:sp>
        <p:nvSpPr>
          <p:cNvPr id="7" name="Slide Number Placeholder 6"/>
          <p:cNvSpPr>
            <a:spLocks noGrp="1"/>
          </p:cNvSpPr>
          <p:nvPr>
            <p:ph type="sldNum" sz="quarter" idx="11"/>
          </p:nvPr>
        </p:nvSpPr>
        <p:spPr/>
        <p:txBody>
          <a:bodyPr rtlCol="0"/>
          <a:lstStyle/>
          <a:p>
            <a:fld id="{BA98F0A3-B5B7-4636-8316-1E297B44FAFE}" type="slidenum">
              <a:rPr lang="en-CA" smtClean="0"/>
              <a:pPr/>
              <a:t>‹#›</a:t>
            </a:fld>
            <a:endParaRPr lang="en-CA"/>
          </a:p>
        </p:txBody>
      </p:sp>
      <p:sp>
        <p:nvSpPr>
          <p:cNvPr id="8" name="Footer Placeholder 7"/>
          <p:cNvSpPr>
            <a:spLocks noGrp="1"/>
          </p:cNvSpPr>
          <p:nvPr>
            <p:ph type="ftr" sz="quarter" idx="12"/>
          </p:nvPr>
        </p:nvSpPr>
        <p:spPr/>
        <p:txBody>
          <a:bodyPr rtlCol="0"/>
          <a:lstStyle/>
          <a:p>
            <a:endParaRPr lang="en-CA"/>
          </a:p>
        </p:txBody>
      </p:sp>
    </p:spTree>
    <p:extLst>
      <p:ext uri="{BB962C8B-B14F-4D97-AF65-F5344CB8AC3E}">
        <p14:creationId xmlns:p14="http://schemas.microsoft.com/office/powerpoint/2010/main" val="217116413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B2EE73E-37B5-47A1-B0B5-DAC2BD930A1E}" type="datetime1">
              <a:rPr lang="en-US" smtClean="0"/>
              <a:pPr/>
              <a:t>10/10/2019</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2A3EFF1C-6EC4-654F-8597-CA6F0FF659CA}" type="slidenum">
              <a:rPr lang="en-US" smtClean="0"/>
              <a:pPr/>
              <a:t>‹#›</a:t>
            </a:fld>
            <a:endParaRPr lang="en-US"/>
          </a:p>
        </p:txBody>
      </p:sp>
    </p:spTree>
    <p:extLst>
      <p:ext uri="{BB962C8B-B14F-4D97-AF65-F5344CB8AC3E}">
        <p14:creationId xmlns:p14="http://schemas.microsoft.com/office/powerpoint/2010/main" val="409017773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Ref idx="1001">
        <a:schemeClr val="bg1"/>
      </p:bgRef>
    </p:bg>
    <p:spTree>
      <p:nvGrpSpPr>
        <p:cNvPr id="1" name=""/>
        <p:cNvGrpSpPr/>
        <p:nvPr/>
      </p:nvGrpSpPr>
      <p:grpSpPr>
        <a:xfrm>
          <a:off x="0" y="0"/>
          <a:ext cx="0" cy="0"/>
          <a:chOff x="0" y="0"/>
          <a:chExt cx="0" cy="0"/>
        </a:xfrm>
      </p:grpSpPr>
      <p:sp>
        <p:nvSpPr>
          <p:cNvPr id="10" name="Straight Connector 9"/>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 name="Title 1"/>
          <p:cNvSpPr>
            <a:spLocks noGrp="1"/>
          </p:cNvSpPr>
          <p:nvPr>
            <p:ph type="title"/>
          </p:nvPr>
        </p:nvSpPr>
        <p:spPr>
          <a:xfrm rot="5400000">
            <a:off x="3371850" y="3200400"/>
            <a:ext cx="6309360" cy="457200"/>
          </a:xfrm>
        </p:spPr>
        <p:txBody>
          <a:bodyPr anchor="b"/>
          <a:lstStyle>
            <a:lvl1pPr algn="l">
              <a:buNone/>
              <a:defRPr sz="2000" b="1" cap="small" baseline="0"/>
            </a:lvl1pPr>
          </a:lstStyle>
          <a:p>
            <a:r>
              <a:rPr kumimoji="0" lang="en-US"/>
              <a:t>Click to edit Master title style</a:t>
            </a:r>
          </a:p>
        </p:txBody>
      </p:sp>
      <p:sp>
        <p:nvSpPr>
          <p:cNvPr id="3" name="Text Placeholder 2"/>
          <p:cNvSpPr>
            <a:spLocks noGrp="1"/>
          </p:cNvSpPr>
          <p:nvPr>
            <p:ph type="body" idx="2"/>
          </p:nvPr>
        </p:nvSpPr>
        <p:spPr>
          <a:xfrm>
            <a:off x="6812280" y="274320"/>
            <a:ext cx="1527048"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eaLnBrk="1" latinLnBrk="0" hangingPunct="1"/>
            <a:r>
              <a:rPr kumimoji="0" lang="en-US"/>
              <a:t>Click to edit Master text styles</a:t>
            </a:r>
          </a:p>
        </p:txBody>
      </p:sp>
      <p:sp>
        <p:nvSpPr>
          <p:cNvPr id="8" name="Straight Connector 7"/>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Straight Connector 8"/>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Straight Connector 10"/>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Rectangle 11"/>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Straight Connector 12"/>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4" name="Oval 13"/>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8" name="Content Placeholder 17"/>
          <p:cNvSpPr>
            <a:spLocks noGrp="1"/>
          </p:cNvSpPr>
          <p:nvPr>
            <p:ph sz="quarter" idx="1"/>
          </p:nvPr>
        </p:nvSpPr>
        <p:spPr>
          <a:xfrm>
            <a:off x="304800" y="274320"/>
            <a:ext cx="5638800" cy="6327648"/>
          </a:xfrm>
        </p:spPr>
        <p:txBody>
          <a:bodyPr/>
          <a:lstStyle/>
          <a:p>
            <a:pPr lvl="0" eaLnBrk="1" latinLnBrk="0" hangingPunct="1"/>
            <a:r>
              <a:rPr lang="en-US" dirty="0"/>
              <a:t>Click to edit Master text styles</a:t>
            </a:r>
          </a:p>
          <a:p>
            <a:pPr lvl="1" eaLnBrk="1" latinLnBrk="0" hangingPunct="1"/>
            <a:r>
              <a:rPr lang="en-US" dirty="0"/>
              <a:t>Second level</a:t>
            </a:r>
          </a:p>
          <a:p>
            <a:pPr lvl="2" eaLnBrk="1" latinLnBrk="0" hangingPunct="1"/>
            <a:r>
              <a:rPr lang="en-US" dirty="0"/>
              <a:t>Third level</a:t>
            </a:r>
          </a:p>
          <a:p>
            <a:pPr lvl="3" eaLnBrk="1" latinLnBrk="0" hangingPunct="1"/>
            <a:r>
              <a:rPr lang="en-US" dirty="0"/>
              <a:t>Fourth level</a:t>
            </a:r>
          </a:p>
          <a:p>
            <a:pPr lvl="4" eaLnBrk="1" latinLnBrk="0" hangingPunct="1"/>
            <a:r>
              <a:rPr lang="en-US" dirty="0"/>
              <a:t>Fifth level</a:t>
            </a:r>
            <a:endParaRPr kumimoji="0" lang="en-US" dirty="0"/>
          </a:p>
        </p:txBody>
      </p:sp>
      <p:sp>
        <p:nvSpPr>
          <p:cNvPr id="21" name="Date Placeholder 20"/>
          <p:cNvSpPr>
            <a:spLocks noGrp="1"/>
          </p:cNvSpPr>
          <p:nvPr>
            <p:ph type="dt" sz="half" idx="14"/>
          </p:nvPr>
        </p:nvSpPr>
        <p:spPr/>
        <p:txBody>
          <a:bodyPr rtlCol="0"/>
          <a:lstStyle/>
          <a:p>
            <a:fld id="{4974745E-B476-4F8A-BAEF-7C59109737AD}" type="datetime1">
              <a:rPr lang="en-US" smtClean="0"/>
              <a:pPr/>
              <a:t>10/10/2019</a:t>
            </a:fld>
            <a:endParaRPr lang="en-CA"/>
          </a:p>
        </p:txBody>
      </p:sp>
      <p:sp>
        <p:nvSpPr>
          <p:cNvPr id="22" name="Slide Number Placeholder 21"/>
          <p:cNvSpPr>
            <a:spLocks noGrp="1"/>
          </p:cNvSpPr>
          <p:nvPr>
            <p:ph type="sldNum" sz="quarter" idx="15"/>
          </p:nvPr>
        </p:nvSpPr>
        <p:spPr/>
        <p:txBody>
          <a:bodyPr rtlCol="0"/>
          <a:lstStyle/>
          <a:p>
            <a:fld id="{BA98F0A3-B5B7-4636-8316-1E297B44FAFE}" type="slidenum">
              <a:rPr lang="en-CA" smtClean="0"/>
              <a:pPr/>
              <a:t>‹#›</a:t>
            </a:fld>
            <a:endParaRPr lang="en-CA"/>
          </a:p>
        </p:txBody>
      </p:sp>
      <p:sp>
        <p:nvSpPr>
          <p:cNvPr id="23" name="Footer Placeholder 22"/>
          <p:cNvSpPr>
            <a:spLocks noGrp="1"/>
          </p:cNvSpPr>
          <p:nvPr>
            <p:ph type="ftr" sz="quarter" idx="16"/>
          </p:nvPr>
        </p:nvSpPr>
        <p:spPr/>
        <p:txBody>
          <a:bodyPr rtlCol="0"/>
          <a:lstStyle/>
          <a:p>
            <a:endParaRPr lang="en-CA"/>
          </a:p>
        </p:txBody>
      </p:sp>
    </p:spTree>
    <p:extLst>
      <p:ext uri="{BB962C8B-B14F-4D97-AF65-F5344CB8AC3E}">
        <p14:creationId xmlns:p14="http://schemas.microsoft.com/office/powerpoint/2010/main" val="3480966549"/>
      </p:ext>
    </p:extLst>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9" name="Straight Connector 8"/>
          <p:cNvSpPr>
            <a:spLocks noChangeShapeType="1"/>
          </p:cNvSpPr>
          <p:nvPr/>
        </p:nvSpPr>
        <p:spPr bwMode="auto">
          <a:xfrm>
            <a:off x="8763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Oval 12"/>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 name="Title 1"/>
          <p:cNvSpPr>
            <a:spLocks noGrp="1"/>
          </p:cNvSpPr>
          <p:nvPr>
            <p:ph type="title"/>
          </p:nvPr>
        </p:nvSpPr>
        <p:spPr>
          <a:xfrm rot="5400000">
            <a:off x="3350133" y="3200400"/>
            <a:ext cx="6309360" cy="457200"/>
          </a:xfrm>
        </p:spPr>
        <p:txBody>
          <a:bodyPr anchor="b"/>
          <a:lstStyle>
            <a:lvl1pPr algn="l">
              <a:buNone/>
              <a:defRPr sz="2000" b="1"/>
            </a:lvl1pPr>
          </a:lstStyle>
          <a:p>
            <a:r>
              <a:rPr kumimoji="0" lang="en-US"/>
              <a:t>Click to edit Master title style</a:t>
            </a:r>
          </a:p>
        </p:txBody>
      </p:sp>
      <p:sp>
        <p:nvSpPr>
          <p:cNvPr id="3" name="Picture Placeholder 2"/>
          <p:cNvSpPr>
            <a:spLocks noGrp="1"/>
          </p:cNvSpPr>
          <p:nvPr>
            <p:ph type="pic" idx="1"/>
          </p:nvPr>
        </p:nvSpPr>
        <p:spPr>
          <a:xfrm>
            <a:off x="0" y="0"/>
            <a:ext cx="61722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lstStyle>
            <a:lvl1pPr marL="0" indent="0">
              <a:buNone/>
              <a:defRPr sz="3200"/>
            </a:lvl1pPr>
          </a:lstStyle>
          <a:p>
            <a:pPr algn="ctr" eaLnBrk="1" latinLnBrk="0" hangingPunct="1">
              <a:buFontTx/>
              <a:buNone/>
            </a:pPr>
            <a:r>
              <a:rPr kumimoji="0" lang="en-US"/>
              <a:t>Click icon to add picture</a:t>
            </a:r>
            <a:endParaRPr kumimoji="0" lang="en-US" dirty="0"/>
          </a:p>
        </p:txBody>
      </p:sp>
      <p:sp>
        <p:nvSpPr>
          <p:cNvPr id="4" name="Text Placeholder 3"/>
          <p:cNvSpPr>
            <a:spLocks noGrp="1"/>
          </p:cNvSpPr>
          <p:nvPr>
            <p:ph type="body" sz="half" idx="2"/>
          </p:nvPr>
        </p:nvSpPr>
        <p:spPr>
          <a:xfrm>
            <a:off x="6765798" y="264795"/>
            <a:ext cx="1524000" cy="4956048"/>
          </a:xfrm>
        </p:spPr>
        <p:txBody>
          <a:bodyPr rot="0" spcFirstLastPara="0" vertOverflow="overflow" horzOverflow="overflow" vert="horz" wrap="square" lIns="91440" tIns="45720" rIns="91440" bIns="45720" numCol="1" spcCol="274320" rtlCol="0" fromWordArt="0" anchor="t" anchorCtr="0" forceAA="0" compatLnSpc="1">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eaLnBrk="1" latinLnBrk="0" hangingPunct="1"/>
            <a:r>
              <a:rPr kumimoji="0" lang="en-US"/>
              <a:t>Click to edit Master text styles</a:t>
            </a:r>
          </a:p>
        </p:txBody>
      </p:sp>
      <p:sp>
        <p:nvSpPr>
          <p:cNvPr id="10" name="Straight Connector 9"/>
          <p:cNvSpPr>
            <a:spLocks noChangeShapeType="1"/>
          </p:cNvSpPr>
          <p:nvPr/>
        </p:nvSpPr>
        <p:spPr bwMode="auto">
          <a:xfrm>
            <a:off x="8991600" y="0"/>
            <a:ext cx="0" cy="6858000"/>
          </a:xfrm>
          <a:prstGeom prst="lin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1" name="Rectangle 10"/>
          <p:cNvSpPr/>
          <p:nvPr/>
        </p:nvSpPr>
        <p:spPr bwMode="auto">
          <a:xfrm>
            <a:off x="8839200" y="0"/>
            <a:ext cx="3048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Straight Connector 11"/>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9" name="Straight Connector 18"/>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Straight Connector 19"/>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Date Placeholder 16"/>
          <p:cNvSpPr>
            <a:spLocks noGrp="1"/>
          </p:cNvSpPr>
          <p:nvPr>
            <p:ph type="dt" sz="half" idx="10"/>
          </p:nvPr>
        </p:nvSpPr>
        <p:spPr/>
        <p:txBody>
          <a:bodyPr rtlCol="0"/>
          <a:lstStyle/>
          <a:p>
            <a:fld id="{E15A66F0-A173-4618-8C51-BD657BEC2934}" type="datetime1">
              <a:rPr lang="en-US" smtClean="0"/>
              <a:pPr/>
              <a:t>10/10/2019</a:t>
            </a:fld>
            <a:endParaRPr lang="en-CA"/>
          </a:p>
        </p:txBody>
      </p:sp>
      <p:sp>
        <p:nvSpPr>
          <p:cNvPr id="18" name="Slide Number Placeholder 17"/>
          <p:cNvSpPr>
            <a:spLocks noGrp="1"/>
          </p:cNvSpPr>
          <p:nvPr>
            <p:ph type="sldNum" sz="quarter" idx="11"/>
          </p:nvPr>
        </p:nvSpPr>
        <p:spPr/>
        <p:txBody>
          <a:bodyPr rtlCol="0"/>
          <a:lstStyle/>
          <a:p>
            <a:fld id="{BA98F0A3-B5B7-4636-8316-1E297B44FAFE}" type="slidenum">
              <a:rPr lang="en-CA" smtClean="0"/>
              <a:pPr/>
              <a:t>‹#›</a:t>
            </a:fld>
            <a:endParaRPr lang="en-CA"/>
          </a:p>
        </p:txBody>
      </p:sp>
      <p:sp>
        <p:nvSpPr>
          <p:cNvPr id="21" name="Footer Placeholder 20"/>
          <p:cNvSpPr>
            <a:spLocks noGrp="1"/>
          </p:cNvSpPr>
          <p:nvPr>
            <p:ph type="ftr" sz="quarter" idx="12"/>
          </p:nvPr>
        </p:nvSpPr>
        <p:spPr/>
        <p:txBody>
          <a:bodyPr rtlCol="0"/>
          <a:lstStyle/>
          <a:p>
            <a:endParaRPr lang="en-CA"/>
          </a:p>
        </p:txBody>
      </p:sp>
    </p:spTree>
    <p:extLst>
      <p:ext uri="{BB962C8B-B14F-4D97-AF65-F5344CB8AC3E}">
        <p14:creationId xmlns:p14="http://schemas.microsoft.com/office/powerpoint/2010/main" val="407861061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Vertical Text Placeholder 2"/>
          <p:cNvSpPr>
            <a:spLocks noGrp="1"/>
          </p:cNvSpPr>
          <p:nvPr>
            <p:ph type="body" orient="vert" idx="1"/>
          </p:nvPr>
        </p:nvSpPr>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06FE8CBB-0287-4DCD-BCFA-ADFA459A1F12}" type="datetime1">
              <a:rPr lang="en-US" smtClean="0"/>
              <a:pPr/>
              <a:t>10/10/2019</a:t>
            </a:fld>
            <a:endParaRPr lang="en-CA"/>
          </a:p>
        </p:txBody>
      </p:sp>
      <p:sp>
        <p:nvSpPr>
          <p:cNvPr id="5" name="Footer Placeholder 4"/>
          <p:cNvSpPr>
            <a:spLocks noGrp="1"/>
          </p:cNvSpPr>
          <p:nvPr>
            <p:ph type="ftr" sz="quarter" idx="11"/>
          </p:nvPr>
        </p:nvSpPr>
        <p:spPr/>
        <p:txBody>
          <a:bodyPr/>
          <a:lstStyle/>
          <a:p>
            <a:endParaRPr lang="en-CA"/>
          </a:p>
        </p:txBody>
      </p:sp>
      <p:sp>
        <p:nvSpPr>
          <p:cNvPr id="6" name="Slide Number Placeholder 5"/>
          <p:cNvSpPr>
            <a:spLocks noGrp="1"/>
          </p:cNvSpPr>
          <p:nvPr>
            <p:ph type="sldNum" sz="quarter" idx="12"/>
          </p:nvPr>
        </p:nvSpPr>
        <p:spPr/>
        <p:txBody>
          <a:bodyPr/>
          <a:lstStyle/>
          <a:p>
            <a:fld id="{BA98F0A3-B5B7-4636-8316-1E297B44FAFE}" type="slidenum">
              <a:rPr lang="en-CA" smtClean="0"/>
              <a:pPr/>
              <a:t>‹#›</a:t>
            </a:fld>
            <a:endParaRPr lang="en-CA"/>
          </a:p>
        </p:txBody>
      </p:sp>
    </p:spTree>
    <p:extLst>
      <p:ext uri="{BB962C8B-B14F-4D97-AF65-F5344CB8AC3E}">
        <p14:creationId xmlns:p14="http://schemas.microsoft.com/office/powerpoint/2010/main" val="188973488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9"/>
            <a:ext cx="1676400" cy="5851525"/>
          </a:xfrm>
        </p:spPr>
        <p:txBody>
          <a:bodyPr vert="eaVert"/>
          <a:lstStyle/>
          <a:p>
            <a:r>
              <a:rPr kumimoji="0"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CFD466A5-9032-4434-8189-E2E93BDEF93D}" type="datetime1">
              <a:rPr lang="en-US" smtClean="0"/>
              <a:pPr/>
              <a:t>10/10/2019</a:t>
            </a:fld>
            <a:endParaRPr lang="en-CA"/>
          </a:p>
        </p:txBody>
      </p:sp>
      <p:sp>
        <p:nvSpPr>
          <p:cNvPr id="5" name="Footer Placeholder 4"/>
          <p:cNvSpPr>
            <a:spLocks noGrp="1"/>
          </p:cNvSpPr>
          <p:nvPr>
            <p:ph type="ftr" sz="quarter" idx="11"/>
          </p:nvPr>
        </p:nvSpPr>
        <p:spPr/>
        <p:txBody>
          <a:bodyPr/>
          <a:lstStyle/>
          <a:p>
            <a:endParaRPr lang="en-CA"/>
          </a:p>
        </p:txBody>
      </p:sp>
      <p:sp>
        <p:nvSpPr>
          <p:cNvPr id="6" name="Slide Number Placeholder 5"/>
          <p:cNvSpPr>
            <a:spLocks noGrp="1"/>
          </p:cNvSpPr>
          <p:nvPr>
            <p:ph type="sldNum" sz="quarter" idx="12"/>
          </p:nvPr>
        </p:nvSpPr>
        <p:spPr/>
        <p:txBody>
          <a:bodyPr/>
          <a:lstStyle/>
          <a:p>
            <a:fld id="{BA98F0A3-B5B7-4636-8316-1E297B44FAFE}" type="slidenum">
              <a:rPr lang="en-CA" smtClean="0"/>
              <a:pPr/>
              <a:t>‹#›</a:t>
            </a:fld>
            <a:endParaRPr lang="en-CA"/>
          </a:p>
        </p:txBody>
      </p:sp>
    </p:spTree>
    <p:extLst>
      <p:ext uri="{BB962C8B-B14F-4D97-AF65-F5344CB8AC3E}">
        <p14:creationId xmlns:p14="http://schemas.microsoft.com/office/powerpoint/2010/main" val="251817191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6" name="Straight Connector 15"/>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Title Placeholder 21"/>
          <p:cNvSpPr>
            <a:spLocks noGrp="1"/>
          </p:cNvSpPr>
          <p:nvPr>
            <p:ph type="title"/>
          </p:nvPr>
        </p:nvSpPr>
        <p:spPr>
          <a:xfrm>
            <a:off x="457200" y="274638"/>
            <a:ext cx="7467600" cy="1143000"/>
          </a:xfrm>
          <a:prstGeom prst="rect">
            <a:avLst/>
          </a:prstGeom>
        </p:spPr>
        <p:txBody>
          <a:bodyPr vert="horz" anchor="b">
            <a:normAutofit/>
          </a:bodyPr>
          <a:lstStyle/>
          <a:p>
            <a:r>
              <a:rPr kumimoji="0" lang="en-US"/>
              <a:t>Click to edit Master title style</a:t>
            </a:r>
          </a:p>
        </p:txBody>
      </p:sp>
      <p:sp>
        <p:nvSpPr>
          <p:cNvPr id="13" name="Text Placeholder 12"/>
          <p:cNvSpPr>
            <a:spLocks noGrp="1"/>
          </p:cNvSpPr>
          <p:nvPr>
            <p:ph type="body" idx="1"/>
          </p:nvPr>
        </p:nvSpPr>
        <p:spPr>
          <a:xfrm>
            <a:off x="457200" y="1600200"/>
            <a:ext cx="7467600" cy="4873752"/>
          </a:xfrm>
          <a:prstGeom prst="rect">
            <a:avLst/>
          </a:prstGeom>
        </p:spPr>
        <p:txBody>
          <a:bodyPr vert="horz">
            <a:normAutofit/>
          </a:bodyPr>
          <a:lstStyle/>
          <a:p>
            <a:pPr lvl="0" eaLnBrk="1" latinLnBrk="0" hangingPunct="1"/>
            <a:r>
              <a:rPr kumimoji="0" lang="en-US" dirty="0"/>
              <a:t>Click to edit Master text styles</a:t>
            </a:r>
          </a:p>
          <a:p>
            <a:pPr lvl="1" eaLnBrk="1" latinLnBrk="0" hangingPunct="1"/>
            <a:r>
              <a:rPr kumimoji="0" lang="en-US" dirty="0"/>
              <a:t>Second level</a:t>
            </a:r>
          </a:p>
          <a:p>
            <a:pPr lvl="2" eaLnBrk="1" latinLnBrk="0" hangingPunct="1"/>
            <a:r>
              <a:rPr kumimoji="0" lang="en-US" dirty="0"/>
              <a:t>Third level</a:t>
            </a:r>
          </a:p>
          <a:p>
            <a:pPr lvl="3" eaLnBrk="1" latinLnBrk="0" hangingPunct="1"/>
            <a:r>
              <a:rPr kumimoji="0" lang="en-US" dirty="0"/>
              <a:t>Fourth level</a:t>
            </a:r>
          </a:p>
          <a:p>
            <a:pPr lvl="4" eaLnBrk="1" latinLnBrk="0" hangingPunct="1"/>
            <a:r>
              <a:rPr kumimoji="0" lang="en-US" dirty="0"/>
              <a:t>Fifth level</a:t>
            </a:r>
          </a:p>
        </p:txBody>
      </p:sp>
      <p:sp>
        <p:nvSpPr>
          <p:cNvPr id="14" name="Date Placeholder 13"/>
          <p:cNvSpPr>
            <a:spLocks noGrp="1"/>
          </p:cNvSpPr>
          <p:nvPr>
            <p:ph type="dt" sz="half" idx="2"/>
          </p:nvPr>
        </p:nvSpPr>
        <p:spPr>
          <a:xfrm rot="5400000">
            <a:off x="7589520" y="1081851"/>
            <a:ext cx="2011680" cy="384048"/>
          </a:xfrm>
          <a:prstGeom prst="rect">
            <a:avLst/>
          </a:prstGeom>
        </p:spPr>
        <p:txBody>
          <a:bodyPr vert="horz" anchor="ctr" anchorCtr="0"/>
          <a:lstStyle>
            <a:lvl1pPr algn="r" eaLnBrk="1" latinLnBrk="0" hangingPunct="1">
              <a:defRPr kumimoji="0" sz="1200">
                <a:solidFill>
                  <a:schemeClr val="tx2"/>
                </a:solidFill>
              </a:defRPr>
            </a:lvl1pPr>
          </a:lstStyle>
          <a:p>
            <a:fld id="{3111B041-7ADF-4D7B-B862-9F63C45D1F59}" type="datetime1">
              <a:rPr lang="en-US" smtClean="0"/>
              <a:pPr/>
              <a:t>10/10/2019</a:t>
            </a:fld>
            <a:endParaRPr lang="en-US"/>
          </a:p>
        </p:txBody>
      </p:sp>
      <p:sp>
        <p:nvSpPr>
          <p:cNvPr id="3" name="Footer Placeholder 2"/>
          <p:cNvSpPr>
            <a:spLocks noGrp="1"/>
          </p:cNvSpPr>
          <p:nvPr>
            <p:ph type="ftr" sz="quarter" idx="3"/>
          </p:nvPr>
        </p:nvSpPr>
        <p:spPr>
          <a:xfrm rot="5400000">
            <a:off x="6990186" y="3737240"/>
            <a:ext cx="3200400" cy="365760"/>
          </a:xfrm>
          <a:prstGeom prst="rect">
            <a:avLst/>
          </a:prstGeom>
        </p:spPr>
        <p:txBody>
          <a:bodyPr vert="horz" anchor="ctr" anchorCtr="0"/>
          <a:lstStyle>
            <a:lvl1pPr algn="l" eaLnBrk="1" latinLnBrk="0" hangingPunct="1">
              <a:defRPr kumimoji="0" sz="1200">
                <a:solidFill>
                  <a:schemeClr val="tx2"/>
                </a:solidFill>
              </a:defRPr>
            </a:lvl1pPr>
          </a:lstStyle>
          <a:p>
            <a:endParaRPr lang="en-US"/>
          </a:p>
        </p:txBody>
      </p:sp>
      <p:sp>
        <p:nvSpPr>
          <p:cNvPr id="7" name="Straight Connector 6"/>
          <p:cNvSpPr>
            <a:spLocks noChangeShapeType="1"/>
          </p:cNvSpPr>
          <p:nvPr/>
        </p:nvSpPr>
        <p:spPr bwMode="auto">
          <a:xfrm>
            <a:off x="762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9" name="Straight Connector 8"/>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0" name="Rectangle 9"/>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Straight Connector 10"/>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Oval 11"/>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Slide Number Placeholder 22"/>
          <p:cNvSpPr>
            <a:spLocks noGrp="1"/>
          </p:cNvSpPr>
          <p:nvPr>
            <p:ph type="sldNum" sz="quarter" idx="4"/>
          </p:nvPr>
        </p:nvSpPr>
        <p:spPr>
          <a:xfrm>
            <a:off x="8129016" y="5734050"/>
            <a:ext cx="609600" cy="521208"/>
          </a:xfrm>
          <a:prstGeom prst="rect">
            <a:avLst/>
          </a:prstGeom>
        </p:spPr>
        <p:txBody>
          <a:bodyPr vert="horz" anchor="ctr"/>
          <a:lstStyle>
            <a:lvl1pPr algn="ctr" eaLnBrk="1" latinLnBrk="0" hangingPunct="1">
              <a:defRPr kumimoji="0" sz="1400" b="1">
                <a:solidFill>
                  <a:srgbClr val="FFFFFF"/>
                </a:solidFill>
              </a:defRPr>
            </a:lvl1pPr>
          </a:lstStyle>
          <a:p>
            <a:fld id="{BA98F0A3-B5B7-4636-8316-1E297B44FAFE}" type="slidenum">
              <a:rPr lang="en-CA" smtClean="0"/>
              <a:pPr/>
              <a:t>‹#›</a:t>
            </a:fld>
            <a:endParaRPr lang="en-CA"/>
          </a:p>
        </p:txBody>
      </p:sp>
    </p:spTree>
    <p:extLst>
      <p:ext uri="{BB962C8B-B14F-4D97-AF65-F5344CB8AC3E}">
        <p14:creationId xmlns:p14="http://schemas.microsoft.com/office/powerpoint/2010/main" val="2887772693"/>
      </p:ext>
    </p:extLst>
  </p:cSld>
  <p:clrMap bg1="lt1" tx1="dk1" bg2="lt2" tx2="dk2" accent1="accent1" accent2="accent2" accent3="accent3" accent4="accent4" accent5="accent5" accent6="accent6" hlink="hlink" folHlink="folHlink"/>
  <p:sldLayoutIdLst>
    <p:sldLayoutId id="2147483721" r:id="rId1"/>
    <p:sldLayoutId id="2147483722" r:id="rId2"/>
    <p:sldLayoutId id="2147483723" r:id="rId3"/>
    <p:sldLayoutId id="2147483724" r:id="rId4"/>
    <p:sldLayoutId id="2147483725" r:id="rId5"/>
    <p:sldLayoutId id="2147483726" r:id="rId6"/>
    <p:sldLayoutId id="2147483727" r:id="rId7"/>
    <p:sldLayoutId id="2147483728" r:id="rId8"/>
    <p:sldLayoutId id="2147483729" r:id="rId9"/>
    <p:sldLayoutId id="2147483730" r:id="rId10"/>
    <p:sldLayoutId id="2147483731" r:id="rId11"/>
  </p:sldLayoutIdLst>
  <p:hf hdr="0" ftr="0" dt="0"/>
  <p:txStyles>
    <p:titleStyle>
      <a:lvl1pPr algn="l" rtl="0" eaLnBrk="1" latinLnBrk="0" hangingPunct="1">
        <a:spcBef>
          <a:spcPct val="0"/>
        </a:spcBef>
        <a:buNone/>
        <a:defRPr kumimoji="0" sz="3000" b="0" kern="1200" cap="small" baseline="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l" rtl="0"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l" rtl="0"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l" rtl="0"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l" rtl="0"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extLst>
    <p:ext uri="{27BBF7A9-308A-43DC-89C8-2F10F3537804}">
      <p15:sldGuideLst xmlns:p15="http://schemas.microsoft.com/office/powerpoint/2012/main"/>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3.xml"/><Relationship Id="rId4" Type="http://schemas.openxmlformats.org/officeDocument/2006/relationships/image" Target="../media/image3.jpeg"/></Relationships>
</file>

<file path=ppt/slides/_rels/slide2.xml.rels><?xml version="1.0" encoding="UTF-8" standalone="yes"?>
<Relationships xmlns="http://schemas.openxmlformats.org/package/2006/relationships"><Relationship Id="rId2" Type="http://schemas.openxmlformats.org/officeDocument/2006/relationships/hyperlink" Target="mailto:melissamoore@actnf.com" TargetMode="Externa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8" Type="http://schemas.openxmlformats.org/officeDocument/2006/relationships/image" Target="../media/image10.png"/><Relationship Id="rId3" Type="http://schemas.openxmlformats.org/officeDocument/2006/relationships/image" Target="../media/image5.png"/><Relationship Id="rId7" Type="http://schemas.openxmlformats.org/officeDocument/2006/relationships/image" Target="../media/image9.pn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6.png"/></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hyperlink" Target="https://commons.wikimedia.org/wiki/File:Commons-emblem-question.svg" TargetMode="External"/></Relationships>
</file>

<file path=ppt/slides/_rels/slide7.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7.xml"/><Relationship Id="rId1" Type="http://schemas.openxmlformats.org/officeDocument/2006/relationships/slideLayout" Target="../slideLayouts/slideLayout4.xml"/><Relationship Id="rId5" Type="http://schemas.openxmlformats.org/officeDocument/2006/relationships/image" Target="../media/image15.jpeg"/><Relationship Id="rId4" Type="http://schemas.openxmlformats.org/officeDocument/2006/relationships/image" Target="../media/image14.png"/></Relationships>
</file>

<file path=ppt/slides/_rels/slide9.xml.rels><?xml version="1.0" encoding="UTF-8" standalone="yes"?>
<Relationships xmlns="http://schemas.openxmlformats.org/package/2006/relationships"><Relationship Id="rId3" Type="http://schemas.openxmlformats.org/officeDocument/2006/relationships/image" Target="../media/image16.tiff"/><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8.tiff"/><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3.xml"/><Relationship Id="rId1" Type="http://schemas.openxmlformats.org/officeDocument/2006/relationships/slideLayout" Target="../slideLayouts/slideLayout2.xml"/><Relationship Id="rId6" Type="http://schemas.openxmlformats.org/officeDocument/2006/relationships/hyperlink" Target="http://www.publicdomainpictures.net/view-image.php?image=51251&amp;picture=question-mark" TargetMode="External"/><Relationship Id="rId5" Type="http://schemas.openxmlformats.org/officeDocument/2006/relationships/image" Target="../media/image20.jpeg"/><Relationship Id="rId4" Type="http://schemas.openxmlformats.org/officeDocument/2006/relationships/image" Target="../media/image15.jpeg"/></Relationships>
</file>

<file path=ppt/slides/_rels/slide15.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4.xml"/><Relationship Id="rId1" Type="http://schemas.openxmlformats.org/officeDocument/2006/relationships/slideLayout" Target="../slideLayouts/slideLayout2.xml"/><Relationship Id="rId5" Type="http://schemas.openxmlformats.org/officeDocument/2006/relationships/image" Target="../media/image15.jpeg"/><Relationship Id="rId4" Type="http://schemas.openxmlformats.org/officeDocument/2006/relationships/image" Target="../media/image22.png"/></Relationships>
</file>

<file path=ppt/slides/_rels/slide1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5.xml"/><Relationship Id="rId1" Type="http://schemas.openxmlformats.org/officeDocument/2006/relationships/slideLayout" Target="../slideLayouts/slideLayout2.xml"/><Relationship Id="rId4" Type="http://schemas.openxmlformats.org/officeDocument/2006/relationships/image" Target="../media/image8.png"/></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22.xml"/><Relationship Id="rId1" Type="http://schemas.openxmlformats.org/officeDocument/2006/relationships/slideLayout" Target="../slideLayouts/slideLayout2.xml"/><Relationship Id="rId5" Type="http://schemas.openxmlformats.org/officeDocument/2006/relationships/image" Target="../media/image26.png"/><Relationship Id="rId4" Type="http://schemas.openxmlformats.org/officeDocument/2006/relationships/image" Target="../media/image25.png"/></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28.xml"/><Relationship Id="rId1" Type="http://schemas.openxmlformats.org/officeDocument/2006/relationships/slideLayout" Target="../slideLayouts/slideLayout4.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31.tiff"/><Relationship Id="rId2" Type="http://schemas.openxmlformats.org/officeDocument/2006/relationships/notesSlide" Target="../notesSlides/notesSlide30.xml"/><Relationship Id="rId1" Type="http://schemas.openxmlformats.org/officeDocument/2006/relationships/slideLayout" Target="../slideLayouts/slideLayout4.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32.xml"/><Relationship Id="rId1" Type="http://schemas.openxmlformats.org/officeDocument/2006/relationships/slideLayout" Target="../slideLayouts/slideLayout8.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hyperlink" Target="https://www.canada.ca/en/services/health/campaigns/vaping.html" TargetMode="External"/><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hyperlink" Target="http://makesmokinghistory.org/tobacco-targets-kids/getoutraged/" TargetMode="External"/><Relationship Id="rId2" Type="http://schemas.openxmlformats.org/officeDocument/2006/relationships/notesSlide" Target="../notesSlides/notesSlide36.xml"/><Relationship Id="rId1" Type="http://schemas.openxmlformats.org/officeDocument/2006/relationships/slideLayout" Target="../slideLayouts/slideLayout2.xml"/><Relationship Id="rId6" Type="http://schemas.openxmlformats.org/officeDocument/2006/relationships/hyperlink" Target="https://www.canada.ca/en/services/health/campaigns/vaping.html" TargetMode="External"/><Relationship Id="rId5" Type="http://schemas.openxmlformats.org/officeDocument/2006/relationships/hyperlink" Target="https://www.canada.ca/en/health-canada/services/smoking-tobacco/vaping.html?utm_source=google&amp;utm_medium=cpc_en&amp;utm_content=generic_2&amp;utm_campaign=vapingprevention2019&amp;utm_term=vapes" TargetMode="External"/><Relationship Id="rId4" Type="http://schemas.openxmlformats.org/officeDocument/2006/relationships/hyperlink" Target="https://www.cdc.gov/tobacco/basic_information/e-cigarettes/youth-guide-to-e-cigarettes-presentation.html" TargetMode="External"/></Relationships>
</file>

<file path=ppt/slides/_rels/slide38.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hyperlink" Target="https://forms.gle/eHXPSr6yPZvC84ns9"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2793304" y="1615297"/>
            <a:ext cx="5899759" cy="1766730"/>
          </a:xfrm>
        </p:spPr>
        <p:txBody>
          <a:bodyPr/>
          <a:lstStyle/>
          <a:p>
            <a:pPr lvl="0">
              <a:spcBef>
                <a:spcPts val="1000"/>
              </a:spcBef>
            </a:pPr>
            <a:br>
              <a:rPr lang="en-US" sz="1400" b="0" dirty="0">
                <a:solidFill>
                  <a:prstClr val="black"/>
                </a:solidFill>
                <a:ea typeface="+mn-ea"/>
                <a:cs typeface="+mn-cs"/>
              </a:rPr>
            </a:br>
            <a:br>
              <a:rPr lang="en-US" sz="1400" b="0" dirty="0">
                <a:solidFill>
                  <a:prstClr val="black"/>
                </a:solidFill>
                <a:ea typeface="+mn-ea"/>
                <a:cs typeface="+mn-cs"/>
              </a:rPr>
            </a:br>
            <a:endParaRPr lang="en-US" dirty="0"/>
          </a:p>
        </p:txBody>
      </p:sp>
      <p:sp>
        <p:nvSpPr>
          <p:cNvPr id="6" name="Text Placeholder 5"/>
          <p:cNvSpPr>
            <a:spLocks noGrp="1"/>
          </p:cNvSpPr>
          <p:nvPr>
            <p:ph type="body" idx="1"/>
          </p:nvPr>
        </p:nvSpPr>
        <p:spPr>
          <a:xfrm>
            <a:off x="2536279" y="3924713"/>
            <a:ext cx="5899759" cy="2190277"/>
          </a:xfrm>
        </p:spPr>
        <p:txBody>
          <a:bodyPr/>
          <a:lstStyle/>
          <a:p>
            <a:pPr lvl="0" algn="ctr">
              <a:lnSpc>
                <a:spcPct val="110000"/>
              </a:lnSpc>
              <a:spcBef>
                <a:spcPts val="0"/>
              </a:spcBef>
            </a:pPr>
            <a:endParaRPr lang="en-US" sz="1400" dirty="0">
              <a:solidFill>
                <a:prstClr val="black"/>
              </a:solidFill>
            </a:endParaRPr>
          </a:p>
        </p:txBody>
      </p:sp>
      <p:sp>
        <p:nvSpPr>
          <p:cNvPr id="7" name="Rectangle 6"/>
          <p:cNvSpPr/>
          <p:nvPr/>
        </p:nvSpPr>
        <p:spPr>
          <a:xfrm>
            <a:off x="1950216" y="670143"/>
            <a:ext cx="7071886" cy="1908215"/>
          </a:xfrm>
          <a:prstGeom prst="rect">
            <a:avLst/>
          </a:prstGeom>
        </p:spPr>
        <p:txBody>
          <a:bodyPr wrap="square">
            <a:spAutoFit/>
          </a:bodyPr>
          <a:lstStyle/>
          <a:p>
            <a:endParaRPr lang="en-US" sz="3400" b="1" dirty="0">
              <a:solidFill>
                <a:srgbClr val="602291"/>
              </a:solidFill>
              <a:ea typeface="+mj-ea"/>
              <a:cs typeface="+mj-cs"/>
            </a:endParaRPr>
          </a:p>
          <a:p>
            <a:r>
              <a:rPr lang="en-US" sz="4400" b="1" dirty="0">
                <a:solidFill>
                  <a:srgbClr val="FFC000"/>
                </a:solidFill>
                <a:ea typeface="+mj-ea"/>
                <a:cs typeface="+mj-cs"/>
              </a:rPr>
              <a:t>E-cigarettes and </a:t>
            </a:r>
            <a:r>
              <a:rPr lang="en-US" sz="4400" b="1">
                <a:solidFill>
                  <a:srgbClr val="FFC000"/>
                </a:solidFill>
                <a:ea typeface="+mj-ea"/>
                <a:cs typeface="+mj-cs"/>
              </a:rPr>
              <a:t>Youth </a:t>
            </a:r>
          </a:p>
          <a:p>
            <a:r>
              <a:rPr lang="en-US" sz="4000" b="1">
                <a:solidFill>
                  <a:schemeClr val="accent2"/>
                </a:solidFill>
                <a:ea typeface="+mj-ea"/>
                <a:cs typeface="+mj-cs"/>
              </a:rPr>
              <a:t>Get </a:t>
            </a:r>
            <a:r>
              <a:rPr lang="en-US" sz="4000" b="1" dirty="0">
                <a:solidFill>
                  <a:schemeClr val="accent2"/>
                </a:solidFill>
                <a:ea typeface="+mj-ea"/>
                <a:cs typeface="+mj-cs"/>
              </a:rPr>
              <a:t>the Facts!</a:t>
            </a:r>
          </a:p>
        </p:txBody>
      </p:sp>
      <p:pic>
        <p:nvPicPr>
          <p:cNvPr id="8" name="Content Placeholder 8" descr="e-cig variety from CDC.jpg">
            <a:extLst>
              <a:ext uri="{FF2B5EF4-FFF2-40B4-BE49-F238E27FC236}">
                <a16:creationId xmlns:a16="http://schemas.microsoft.com/office/drawing/2014/main" id="{6AC5CB02-4C14-9C4D-81DA-77977212C90E}"/>
              </a:ext>
            </a:extLst>
          </p:cNvPr>
          <p:cNvPicPr>
            <a:picLocks noChangeAspect="1"/>
          </p:cNvPicPr>
          <p:nvPr/>
        </p:nvPicPr>
        <p:blipFill>
          <a:blip r:embed="rId3" cstate="email">
            <a:extLst>
              <a:ext uri="{28A0092B-C50C-407E-A947-70E740481C1C}">
                <a14:useLocalDpi xmlns:a14="http://schemas.microsoft.com/office/drawing/2010/main"/>
              </a:ext>
            </a:extLst>
          </a:blip>
          <a:srcRect/>
          <a:stretch>
            <a:fillRect/>
          </a:stretch>
        </p:blipFill>
        <p:spPr>
          <a:xfrm>
            <a:off x="3788854" y="3997578"/>
            <a:ext cx="3694062" cy="2031591"/>
          </a:xfrm>
          <a:prstGeom prst="rect">
            <a:avLst/>
          </a:prstGeom>
        </p:spPr>
      </p:pic>
      <p:pic>
        <p:nvPicPr>
          <p:cNvPr id="9" name="Picture 2" descr="M:\Users\Judi\TobaccoFY19\CPs\Juul_and_pod.jpg">
            <a:extLst>
              <a:ext uri="{FF2B5EF4-FFF2-40B4-BE49-F238E27FC236}">
                <a16:creationId xmlns:a16="http://schemas.microsoft.com/office/drawing/2014/main" id="{CF4DF677-4E3A-8D40-BD16-12E8C7DD53F9}"/>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897109" y="3996076"/>
            <a:ext cx="891745" cy="203309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1750165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562828-FFE6-42D5-AAC6-01FC7EB80DD7}"/>
              </a:ext>
            </a:extLst>
          </p:cNvPr>
          <p:cNvSpPr>
            <a:spLocks noGrp="1"/>
          </p:cNvSpPr>
          <p:nvPr>
            <p:ph type="title"/>
          </p:nvPr>
        </p:nvSpPr>
        <p:spPr>
          <a:xfrm>
            <a:off x="457200" y="274638"/>
            <a:ext cx="7467600" cy="639762"/>
          </a:xfrm>
        </p:spPr>
        <p:txBody>
          <a:bodyPr/>
          <a:lstStyle/>
          <a:p>
            <a:r>
              <a:rPr lang="en-CA" dirty="0"/>
              <a:t>Disclaimer</a:t>
            </a:r>
          </a:p>
        </p:txBody>
      </p:sp>
      <p:sp>
        <p:nvSpPr>
          <p:cNvPr id="3" name="Content Placeholder 2">
            <a:extLst>
              <a:ext uri="{FF2B5EF4-FFF2-40B4-BE49-F238E27FC236}">
                <a16:creationId xmlns:a16="http://schemas.microsoft.com/office/drawing/2014/main" id="{7407D5A5-70BF-4D27-8FE0-6FFF65EDB140}"/>
              </a:ext>
            </a:extLst>
          </p:cNvPr>
          <p:cNvSpPr>
            <a:spLocks noGrp="1"/>
          </p:cNvSpPr>
          <p:nvPr>
            <p:ph sz="quarter" idx="1"/>
          </p:nvPr>
        </p:nvSpPr>
        <p:spPr>
          <a:xfrm>
            <a:off x="457200" y="914400"/>
            <a:ext cx="7467600" cy="5559552"/>
          </a:xfrm>
        </p:spPr>
        <p:txBody>
          <a:bodyPr>
            <a:normAutofit/>
          </a:bodyPr>
          <a:lstStyle/>
          <a:p>
            <a:pPr marL="0" indent="0">
              <a:buNone/>
            </a:pPr>
            <a:endParaRPr lang="en-CA" dirty="0"/>
          </a:p>
          <a:p>
            <a:r>
              <a:rPr lang="en-CA" i="1" dirty="0"/>
              <a:t>This presentation was developed prior to October, 2019 and because the vaping landscape is shifting and changing rapidly/daily some of the information in the presentation may already need updating so that it is current and accurate for today. Please reach out to The NL Alliance for the Control of Tobacco to discuss before quoting from this presentation.</a:t>
            </a:r>
          </a:p>
          <a:p>
            <a:pPr marL="0" indent="0">
              <a:buNone/>
            </a:pPr>
            <a:endParaRPr lang="en-CA" i="1" dirty="0"/>
          </a:p>
          <a:p>
            <a:pPr marL="0" indent="0">
              <a:buNone/>
            </a:pPr>
            <a:r>
              <a:rPr lang="en-CA" i="1" dirty="0"/>
              <a:t>NL Alliance for the Control of Tobacco (ACT)</a:t>
            </a:r>
          </a:p>
          <a:p>
            <a:pPr marL="0" indent="0">
              <a:buNone/>
            </a:pPr>
            <a:r>
              <a:rPr lang="en-CA" i="1" dirty="0"/>
              <a:t>709-753-0079</a:t>
            </a:r>
          </a:p>
          <a:p>
            <a:pPr marL="0" indent="0">
              <a:buNone/>
            </a:pPr>
            <a:r>
              <a:rPr lang="en-CA" i="1" u="sng" dirty="0">
                <a:hlinkClick r:id="rId2"/>
              </a:rPr>
              <a:t>melissamoore@actnf.com</a:t>
            </a:r>
            <a:r>
              <a:rPr lang="en-CA" i="1" dirty="0"/>
              <a:t> </a:t>
            </a:r>
          </a:p>
          <a:p>
            <a:endParaRPr lang="en-CA" dirty="0"/>
          </a:p>
        </p:txBody>
      </p:sp>
      <p:sp>
        <p:nvSpPr>
          <p:cNvPr id="4" name="Slide Number Placeholder 3">
            <a:extLst>
              <a:ext uri="{FF2B5EF4-FFF2-40B4-BE49-F238E27FC236}">
                <a16:creationId xmlns:a16="http://schemas.microsoft.com/office/drawing/2014/main" id="{242E6D8D-DE64-4E47-AA2F-F3F728D57CF0}"/>
              </a:ext>
            </a:extLst>
          </p:cNvPr>
          <p:cNvSpPr>
            <a:spLocks noGrp="1"/>
          </p:cNvSpPr>
          <p:nvPr>
            <p:ph type="sldNum" sz="quarter" idx="15"/>
          </p:nvPr>
        </p:nvSpPr>
        <p:spPr/>
        <p:txBody>
          <a:bodyPr/>
          <a:lstStyle/>
          <a:p>
            <a:fld id="{BA98F0A3-B5B7-4636-8316-1E297B44FAFE}" type="slidenum">
              <a:rPr lang="en-CA" smtClean="0"/>
              <a:pPr/>
              <a:t>2</a:t>
            </a:fld>
            <a:endParaRPr lang="en-CA" dirty="0"/>
          </a:p>
        </p:txBody>
      </p:sp>
    </p:spTree>
    <p:extLst>
      <p:ext uri="{BB962C8B-B14F-4D97-AF65-F5344CB8AC3E}">
        <p14:creationId xmlns:p14="http://schemas.microsoft.com/office/powerpoint/2010/main" val="251319069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533E5EFA-77EF-9743-900C-A2AD31146A45}"/>
              </a:ext>
            </a:extLst>
          </p:cNvPr>
          <p:cNvSpPr>
            <a:spLocks noGrp="1"/>
          </p:cNvSpPr>
          <p:nvPr>
            <p:ph type="title"/>
          </p:nvPr>
        </p:nvSpPr>
        <p:spPr/>
        <p:txBody>
          <a:bodyPr/>
          <a:lstStyle/>
          <a:p>
            <a:r>
              <a:rPr lang="en-US" b="1" dirty="0">
                <a:solidFill>
                  <a:srgbClr val="7030A0"/>
                </a:solidFill>
              </a:rPr>
              <a:t>What is an e-cigarette or vaping device?</a:t>
            </a:r>
          </a:p>
        </p:txBody>
      </p:sp>
      <p:pic>
        <p:nvPicPr>
          <p:cNvPr id="6" name="Content Placeholder 4">
            <a:extLst>
              <a:ext uri="{FF2B5EF4-FFF2-40B4-BE49-F238E27FC236}">
                <a16:creationId xmlns:a16="http://schemas.microsoft.com/office/drawing/2014/main" id="{56A16BEB-B1B2-8246-AE11-456D1AEB2745}"/>
              </a:ext>
            </a:extLst>
          </p:cNvPr>
          <p:cNvPicPr>
            <a:picLocks noGrp="1" noChangeAspect="1"/>
          </p:cNvPicPr>
          <p:nvPr>
            <p:ph sz="quarter" idx="1"/>
          </p:nvPr>
        </p:nvPicPr>
        <p:blipFill>
          <a:blip r:embed="rId3" cstate="print">
            <a:extLst>
              <a:ext uri="{28A0092B-C50C-407E-A947-70E740481C1C}">
                <a14:useLocalDpi xmlns:a14="http://schemas.microsoft.com/office/drawing/2010/main" val="0"/>
              </a:ext>
            </a:extLst>
          </a:blip>
          <a:stretch>
            <a:fillRect/>
          </a:stretch>
        </p:blipFill>
        <p:spPr>
          <a:xfrm>
            <a:off x="791564" y="1957387"/>
            <a:ext cx="6943725" cy="2943225"/>
          </a:xfrm>
        </p:spPr>
      </p:pic>
      <p:sp>
        <p:nvSpPr>
          <p:cNvPr id="2" name="TextBox 1">
            <a:extLst>
              <a:ext uri="{FF2B5EF4-FFF2-40B4-BE49-F238E27FC236}">
                <a16:creationId xmlns:a16="http://schemas.microsoft.com/office/drawing/2014/main" id="{8E90144D-71D0-7E42-963A-03D0622A773E}"/>
              </a:ext>
            </a:extLst>
          </p:cNvPr>
          <p:cNvSpPr txBox="1"/>
          <p:nvPr/>
        </p:nvSpPr>
        <p:spPr>
          <a:xfrm>
            <a:off x="927413" y="5071029"/>
            <a:ext cx="6878279" cy="369332"/>
          </a:xfrm>
          <a:prstGeom prst="rect">
            <a:avLst/>
          </a:prstGeom>
          <a:noFill/>
        </p:spPr>
        <p:txBody>
          <a:bodyPr wrap="square" rtlCol="0">
            <a:spAutoFit/>
          </a:bodyPr>
          <a:lstStyle/>
          <a:p>
            <a:r>
              <a:rPr lang="en-US" dirty="0">
                <a:solidFill>
                  <a:srgbClr val="7030A0"/>
                </a:solidFill>
              </a:rPr>
              <a:t>Components of a Vaping Device (Source: Health Canada) </a:t>
            </a:r>
          </a:p>
        </p:txBody>
      </p:sp>
      <p:sp>
        <p:nvSpPr>
          <p:cNvPr id="9" name="Slide Number Placeholder 8">
            <a:extLst>
              <a:ext uri="{FF2B5EF4-FFF2-40B4-BE49-F238E27FC236}">
                <a16:creationId xmlns:a16="http://schemas.microsoft.com/office/drawing/2014/main" id="{E44482C0-5149-408F-BEE5-2CEEFA6858B0}"/>
              </a:ext>
            </a:extLst>
          </p:cNvPr>
          <p:cNvSpPr>
            <a:spLocks noGrp="1"/>
          </p:cNvSpPr>
          <p:nvPr>
            <p:ph type="sldNum" sz="quarter" idx="15"/>
          </p:nvPr>
        </p:nvSpPr>
        <p:spPr/>
        <p:txBody>
          <a:bodyPr/>
          <a:lstStyle/>
          <a:p>
            <a:fld id="{BA98F0A3-B5B7-4636-8316-1E297B44FAFE}" type="slidenum">
              <a:rPr lang="en-CA" smtClean="0"/>
              <a:pPr/>
              <a:t>3</a:t>
            </a:fld>
            <a:endParaRPr lang="en-CA" dirty="0"/>
          </a:p>
        </p:txBody>
      </p:sp>
    </p:spTree>
    <p:extLst>
      <p:ext uri="{BB962C8B-B14F-4D97-AF65-F5344CB8AC3E}">
        <p14:creationId xmlns:p14="http://schemas.microsoft.com/office/powerpoint/2010/main" val="376034091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992E08-3585-6045-A753-BD73DB2F36AF}"/>
              </a:ext>
            </a:extLst>
          </p:cNvPr>
          <p:cNvSpPr>
            <a:spLocks noGrp="1"/>
          </p:cNvSpPr>
          <p:nvPr>
            <p:ph type="title"/>
          </p:nvPr>
        </p:nvSpPr>
        <p:spPr>
          <a:xfrm>
            <a:off x="547116" y="128841"/>
            <a:ext cx="7886700" cy="744577"/>
          </a:xfrm>
        </p:spPr>
        <p:txBody>
          <a:bodyPr>
            <a:normAutofit/>
          </a:bodyPr>
          <a:lstStyle/>
          <a:p>
            <a:r>
              <a:rPr lang="en-US" b="1" dirty="0">
                <a:solidFill>
                  <a:srgbClr val="7030A0"/>
                </a:solidFill>
              </a:rPr>
              <a:t>What do e-cigarettes look like?</a:t>
            </a:r>
          </a:p>
        </p:txBody>
      </p:sp>
      <p:pic>
        <p:nvPicPr>
          <p:cNvPr id="7" name="Content Placeholder 6" descr="e_cig_trans.png">
            <a:extLst>
              <a:ext uri="{FF2B5EF4-FFF2-40B4-BE49-F238E27FC236}">
                <a16:creationId xmlns:a16="http://schemas.microsoft.com/office/drawing/2014/main" id="{B9FDA84F-E9E6-324E-B2C2-FE5901DB63EC}"/>
              </a:ext>
            </a:extLst>
          </p:cNvPr>
          <p:cNvPicPr>
            <a:picLocks noGrp="1" noChangeAspect="1"/>
          </p:cNvPicPr>
          <p:nvPr>
            <p:ph sz="quarter" idx="1"/>
          </p:nvPr>
        </p:nvPicPr>
        <p:blipFill>
          <a:blip r:embed="rId3" cstate="screen">
            <a:extLst>
              <a:ext uri="{28A0092B-C50C-407E-A947-70E740481C1C}">
                <a14:useLocalDpi xmlns:a14="http://schemas.microsoft.com/office/drawing/2010/main"/>
              </a:ext>
            </a:extLst>
          </a:blip>
          <a:stretch>
            <a:fillRect/>
          </a:stretch>
        </p:blipFill>
        <p:spPr>
          <a:xfrm>
            <a:off x="704422" y="1475941"/>
            <a:ext cx="1734300" cy="946949"/>
          </a:xfrm>
          <a:prstGeom prst="rect">
            <a:avLst/>
          </a:prstGeom>
        </p:spPr>
      </p:pic>
      <p:pic>
        <p:nvPicPr>
          <p:cNvPr id="8" name="Picture 7" descr="Vape_pens_trans2.png">
            <a:extLst>
              <a:ext uri="{FF2B5EF4-FFF2-40B4-BE49-F238E27FC236}">
                <a16:creationId xmlns:a16="http://schemas.microsoft.com/office/drawing/2014/main" id="{A869C409-8639-7849-B20F-ECA5D2886517}"/>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253984" y="3854603"/>
            <a:ext cx="1356852" cy="2518909"/>
          </a:xfrm>
          <a:prstGeom prst="rect">
            <a:avLst/>
          </a:prstGeom>
        </p:spPr>
      </p:pic>
      <p:pic>
        <p:nvPicPr>
          <p:cNvPr id="10" name="Picture 9">
            <a:extLst>
              <a:ext uri="{FF2B5EF4-FFF2-40B4-BE49-F238E27FC236}">
                <a16:creationId xmlns:a16="http://schemas.microsoft.com/office/drawing/2014/main" id="{3D859F51-482C-174F-AD84-FC3195050553}"/>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4243403" y="1289765"/>
            <a:ext cx="2481588" cy="2198600"/>
          </a:xfrm>
          <a:prstGeom prst="rect">
            <a:avLst/>
          </a:prstGeom>
        </p:spPr>
      </p:pic>
      <p:pic>
        <p:nvPicPr>
          <p:cNvPr id="12" name="Picture 11">
            <a:extLst>
              <a:ext uri="{FF2B5EF4-FFF2-40B4-BE49-F238E27FC236}">
                <a16:creationId xmlns:a16="http://schemas.microsoft.com/office/drawing/2014/main" id="{0E8355FD-F144-514B-92E4-CC2263D4EDC1}"/>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6149221" y="3999369"/>
            <a:ext cx="1151540" cy="2628988"/>
          </a:xfrm>
          <a:prstGeom prst="rect">
            <a:avLst/>
          </a:prstGeom>
        </p:spPr>
      </p:pic>
      <p:pic>
        <p:nvPicPr>
          <p:cNvPr id="14" name="Picture 13">
            <a:extLst>
              <a:ext uri="{FF2B5EF4-FFF2-40B4-BE49-F238E27FC236}">
                <a16:creationId xmlns:a16="http://schemas.microsoft.com/office/drawing/2014/main" id="{681803E2-89B5-644F-B49F-0A78A3AB3032}"/>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2061088" y="2398346"/>
            <a:ext cx="1957508" cy="1090019"/>
          </a:xfrm>
          <a:prstGeom prst="rect">
            <a:avLst/>
          </a:prstGeom>
        </p:spPr>
      </p:pic>
      <p:pic>
        <p:nvPicPr>
          <p:cNvPr id="16" name="Picture 15">
            <a:extLst>
              <a:ext uri="{FF2B5EF4-FFF2-40B4-BE49-F238E27FC236}">
                <a16:creationId xmlns:a16="http://schemas.microsoft.com/office/drawing/2014/main" id="{45681C50-6F48-5041-AB8F-760162F4C2C6}"/>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4533583" y="4202883"/>
            <a:ext cx="1794018" cy="2293678"/>
          </a:xfrm>
          <a:prstGeom prst="rect">
            <a:avLst/>
          </a:prstGeom>
        </p:spPr>
      </p:pic>
      <p:sp>
        <p:nvSpPr>
          <p:cNvPr id="17" name="TextBox 16">
            <a:extLst>
              <a:ext uri="{FF2B5EF4-FFF2-40B4-BE49-F238E27FC236}">
                <a16:creationId xmlns:a16="http://schemas.microsoft.com/office/drawing/2014/main" id="{ACAC4B2D-91DD-E946-8F62-9A00E8304D89}"/>
              </a:ext>
            </a:extLst>
          </p:cNvPr>
          <p:cNvSpPr txBox="1"/>
          <p:nvPr/>
        </p:nvSpPr>
        <p:spPr>
          <a:xfrm>
            <a:off x="1876097" y="1277344"/>
            <a:ext cx="1363202" cy="369332"/>
          </a:xfrm>
          <a:prstGeom prst="rect">
            <a:avLst/>
          </a:prstGeom>
          <a:noFill/>
        </p:spPr>
        <p:txBody>
          <a:bodyPr wrap="square" rtlCol="0">
            <a:spAutoFit/>
          </a:bodyPr>
          <a:lstStyle/>
          <a:p>
            <a:r>
              <a:rPr lang="en-US" dirty="0"/>
              <a:t>Cig-a-like</a:t>
            </a:r>
          </a:p>
        </p:txBody>
      </p:sp>
      <p:sp>
        <p:nvSpPr>
          <p:cNvPr id="18" name="TextBox 17">
            <a:extLst>
              <a:ext uri="{FF2B5EF4-FFF2-40B4-BE49-F238E27FC236}">
                <a16:creationId xmlns:a16="http://schemas.microsoft.com/office/drawing/2014/main" id="{F958D9D6-7AF5-2041-9525-65D8DCE9FD6E}"/>
              </a:ext>
            </a:extLst>
          </p:cNvPr>
          <p:cNvSpPr txBox="1"/>
          <p:nvPr/>
        </p:nvSpPr>
        <p:spPr>
          <a:xfrm>
            <a:off x="1072055" y="2869324"/>
            <a:ext cx="593432" cy="369332"/>
          </a:xfrm>
          <a:prstGeom prst="rect">
            <a:avLst/>
          </a:prstGeom>
          <a:noFill/>
        </p:spPr>
        <p:txBody>
          <a:bodyPr wrap="none" rtlCol="0">
            <a:spAutoFit/>
          </a:bodyPr>
          <a:lstStyle/>
          <a:p>
            <a:r>
              <a:rPr lang="en-US" dirty="0"/>
              <a:t>Pipe</a:t>
            </a:r>
          </a:p>
        </p:txBody>
      </p:sp>
      <p:sp>
        <p:nvSpPr>
          <p:cNvPr id="19" name="TextBox 18">
            <a:extLst>
              <a:ext uri="{FF2B5EF4-FFF2-40B4-BE49-F238E27FC236}">
                <a16:creationId xmlns:a16="http://schemas.microsoft.com/office/drawing/2014/main" id="{D5723734-5F92-604B-8B20-BF9D5C1D3C16}"/>
              </a:ext>
            </a:extLst>
          </p:cNvPr>
          <p:cNvSpPr txBox="1"/>
          <p:nvPr/>
        </p:nvSpPr>
        <p:spPr>
          <a:xfrm>
            <a:off x="7012079" y="2176441"/>
            <a:ext cx="838629" cy="646331"/>
          </a:xfrm>
          <a:prstGeom prst="rect">
            <a:avLst/>
          </a:prstGeom>
          <a:noFill/>
        </p:spPr>
        <p:txBody>
          <a:bodyPr wrap="square" rtlCol="0">
            <a:spAutoFit/>
          </a:bodyPr>
          <a:lstStyle/>
          <a:p>
            <a:r>
              <a:rPr lang="en-US" dirty="0"/>
              <a:t>Box-mod</a:t>
            </a:r>
          </a:p>
        </p:txBody>
      </p:sp>
      <p:sp>
        <p:nvSpPr>
          <p:cNvPr id="20" name="TextBox 19">
            <a:extLst>
              <a:ext uri="{FF2B5EF4-FFF2-40B4-BE49-F238E27FC236}">
                <a16:creationId xmlns:a16="http://schemas.microsoft.com/office/drawing/2014/main" id="{0F368ACA-9E5B-394E-B729-E000F941B098}"/>
              </a:ext>
            </a:extLst>
          </p:cNvPr>
          <p:cNvSpPr txBox="1"/>
          <p:nvPr/>
        </p:nvSpPr>
        <p:spPr>
          <a:xfrm>
            <a:off x="898634" y="6373512"/>
            <a:ext cx="1116011" cy="369332"/>
          </a:xfrm>
          <a:prstGeom prst="rect">
            <a:avLst/>
          </a:prstGeom>
          <a:noFill/>
        </p:spPr>
        <p:txBody>
          <a:bodyPr wrap="none" rtlCol="0">
            <a:spAutoFit/>
          </a:bodyPr>
          <a:lstStyle/>
          <a:p>
            <a:r>
              <a:rPr lang="en-US" dirty="0"/>
              <a:t>Vape pen </a:t>
            </a:r>
          </a:p>
        </p:txBody>
      </p:sp>
      <p:sp>
        <p:nvSpPr>
          <p:cNvPr id="21" name="TextBox 20">
            <a:extLst>
              <a:ext uri="{FF2B5EF4-FFF2-40B4-BE49-F238E27FC236}">
                <a16:creationId xmlns:a16="http://schemas.microsoft.com/office/drawing/2014/main" id="{E049D55C-A96C-D442-9CE1-354E306104DA}"/>
              </a:ext>
            </a:extLst>
          </p:cNvPr>
          <p:cNvSpPr txBox="1"/>
          <p:nvPr/>
        </p:nvSpPr>
        <p:spPr>
          <a:xfrm>
            <a:off x="7152238" y="4678299"/>
            <a:ext cx="944057" cy="369332"/>
          </a:xfrm>
          <a:prstGeom prst="rect">
            <a:avLst/>
          </a:prstGeom>
          <a:noFill/>
        </p:spPr>
        <p:txBody>
          <a:bodyPr wrap="square" rtlCol="0">
            <a:spAutoFit/>
          </a:bodyPr>
          <a:lstStyle/>
          <a:p>
            <a:r>
              <a:rPr lang="en-US" dirty="0"/>
              <a:t>Pods</a:t>
            </a:r>
          </a:p>
        </p:txBody>
      </p:sp>
      <p:sp>
        <p:nvSpPr>
          <p:cNvPr id="4" name="Slide Number Placeholder 3">
            <a:extLst>
              <a:ext uri="{FF2B5EF4-FFF2-40B4-BE49-F238E27FC236}">
                <a16:creationId xmlns:a16="http://schemas.microsoft.com/office/drawing/2014/main" id="{F44622CD-7BFE-4F69-AED4-35E1D83A1AC9}"/>
              </a:ext>
            </a:extLst>
          </p:cNvPr>
          <p:cNvSpPr>
            <a:spLocks noGrp="1"/>
          </p:cNvSpPr>
          <p:nvPr>
            <p:ph type="sldNum" sz="quarter" idx="15"/>
          </p:nvPr>
        </p:nvSpPr>
        <p:spPr/>
        <p:txBody>
          <a:bodyPr/>
          <a:lstStyle/>
          <a:p>
            <a:fld id="{BA98F0A3-B5B7-4636-8316-1E297B44FAFE}" type="slidenum">
              <a:rPr lang="en-CA" smtClean="0"/>
              <a:pPr/>
              <a:t>4</a:t>
            </a:fld>
            <a:endParaRPr lang="en-CA" dirty="0"/>
          </a:p>
        </p:txBody>
      </p:sp>
    </p:spTree>
    <p:extLst>
      <p:ext uri="{BB962C8B-B14F-4D97-AF65-F5344CB8AC3E}">
        <p14:creationId xmlns:p14="http://schemas.microsoft.com/office/powerpoint/2010/main" val="162265014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77C57C-AAEF-EC40-A0D8-ECB9F13C42D8}"/>
              </a:ext>
            </a:extLst>
          </p:cNvPr>
          <p:cNvSpPr>
            <a:spLocks noGrp="1"/>
          </p:cNvSpPr>
          <p:nvPr>
            <p:ph type="title"/>
          </p:nvPr>
        </p:nvSpPr>
        <p:spPr/>
        <p:txBody>
          <a:bodyPr>
            <a:normAutofit/>
          </a:bodyPr>
          <a:lstStyle/>
          <a:p>
            <a:r>
              <a:rPr lang="en-US" sz="4400" b="1" dirty="0">
                <a:solidFill>
                  <a:srgbClr val="7030A0"/>
                </a:solidFill>
              </a:rPr>
              <a:t>FACT or FICTION?</a:t>
            </a:r>
          </a:p>
        </p:txBody>
      </p:sp>
      <p:sp>
        <p:nvSpPr>
          <p:cNvPr id="3" name="Content Placeholder 2">
            <a:extLst>
              <a:ext uri="{FF2B5EF4-FFF2-40B4-BE49-F238E27FC236}">
                <a16:creationId xmlns:a16="http://schemas.microsoft.com/office/drawing/2014/main" id="{0DF5B8C0-36ED-6546-9A7E-D00DE3E43777}"/>
              </a:ext>
            </a:extLst>
          </p:cNvPr>
          <p:cNvSpPr>
            <a:spLocks noGrp="1"/>
          </p:cNvSpPr>
          <p:nvPr>
            <p:ph sz="quarter" idx="1"/>
          </p:nvPr>
        </p:nvSpPr>
        <p:spPr>
          <a:xfrm>
            <a:off x="457200" y="2339665"/>
            <a:ext cx="7886700" cy="3654989"/>
          </a:xfrm>
        </p:spPr>
        <p:txBody>
          <a:bodyPr>
            <a:normAutofit/>
          </a:bodyPr>
          <a:lstStyle/>
          <a:p>
            <a:pPr marL="0" indent="0" algn="ctr">
              <a:buNone/>
            </a:pPr>
            <a:r>
              <a:rPr lang="en-US" sz="3200" dirty="0">
                <a:solidFill>
                  <a:srgbClr val="E66914"/>
                </a:solidFill>
              </a:rPr>
              <a:t>“Some e-cigarettes are safe for youth.”</a:t>
            </a:r>
          </a:p>
        </p:txBody>
      </p:sp>
      <p:sp>
        <p:nvSpPr>
          <p:cNvPr id="5" name="Slide Number Placeholder 4">
            <a:extLst>
              <a:ext uri="{FF2B5EF4-FFF2-40B4-BE49-F238E27FC236}">
                <a16:creationId xmlns:a16="http://schemas.microsoft.com/office/drawing/2014/main" id="{A2A53B6F-B7A0-4352-A0A9-54A15F3B8EE8}"/>
              </a:ext>
            </a:extLst>
          </p:cNvPr>
          <p:cNvSpPr>
            <a:spLocks noGrp="1"/>
          </p:cNvSpPr>
          <p:nvPr>
            <p:ph type="sldNum" sz="quarter" idx="15"/>
          </p:nvPr>
        </p:nvSpPr>
        <p:spPr/>
        <p:txBody>
          <a:bodyPr/>
          <a:lstStyle/>
          <a:p>
            <a:fld id="{BA98F0A3-B5B7-4636-8316-1E297B44FAFE}" type="slidenum">
              <a:rPr lang="en-CA" smtClean="0"/>
              <a:pPr/>
              <a:t>5</a:t>
            </a:fld>
            <a:endParaRPr lang="en-CA" dirty="0"/>
          </a:p>
        </p:txBody>
      </p:sp>
    </p:spTree>
    <p:extLst>
      <p:ext uri="{BB962C8B-B14F-4D97-AF65-F5344CB8AC3E}">
        <p14:creationId xmlns:p14="http://schemas.microsoft.com/office/powerpoint/2010/main" val="347562174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F809739F-338C-6A43-ADAD-8FE96783920B}"/>
              </a:ext>
            </a:extLst>
          </p:cNvPr>
          <p:cNvSpPr>
            <a:spLocks noGrp="1"/>
          </p:cNvSpPr>
          <p:nvPr>
            <p:ph sz="quarter" idx="1"/>
          </p:nvPr>
        </p:nvSpPr>
        <p:spPr/>
        <p:txBody>
          <a:bodyPr>
            <a:normAutofit/>
          </a:bodyPr>
          <a:lstStyle/>
          <a:p>
            <a:pPr marL="0" indent="0" algn="ctr">
              <a:buNone/>
            </a:pPr>
            <a:endParaRPr lang="en-US" sz="9600" dirty="0"/>
          </a:p>
          <a:p>
            <a:pPr marL="0" indent="0" algn="ctr">
              <a:buNone/>
            </a:pPr>
            <a:endParaRPr lang="en-US" sz="9600" dirty="0"/>
          </a:p>
        </p:txBody>
      </p:sp>
      <p:sp>
        <p:nvSpPr>
          <p:cNvPr id="5" name="Slide Number Placeholder 4">
            <a:extLst>
              <a:ext uri="{FF2B5EF4-FFF2-40B4-BE49-F238E27FC236}">
                <a16:creationId xmlns:a16="http://schemas.microsoft.com/office/drawing/2014/main" id="{AA2635AF-AE66-492B-84AC-0E0987D3CEC1}"/>
              </a:ext>
            </a:extLst>
          </p:cNvPr>
          <p:cNvSpPr>
            <a:spLocks noGrp="1"/>
          </p:cNvSpPr>
          <p:nvPr>
            <p:ph type="sldNum" sz="quarter" idx="15"/>
          </p:nvPr>
        </p:nvSpPr>
        <p:spPr/>
        <p:txBody>
          <a:bodyPr/>
          <a:lstStyle/>
          <a:p>
            <a:fld id="{BA98F0A3-B5B7-4636-8316-1E297B44FAFE}" type="slidenum">
              <a:rPr lang="en-CA" smtClean="0"/>
              <a:pPr/>
              <a:t>6</a:t>
            </a:fld>
            <a:endParaRPr lang="en-CA" dirty="0"/>
          </a:p>
        </p:txBody>
      </p:sp>
      <p:pic>
        <p:nvPicPr>
          <p:cNvPr id="11" name="Picture 10">
            <a:extLst>
              <a:ext uri="{FF2B5EF4-FFF2-40B4-BE49-F238E27FC236}">
                <a16:creationId xmlns:a16="http://schemas.microsoft.com/office/drawing/2014/main" id="{9D1D2D63-7ED7-4CED-91EA-37EF8E439E05}"/>
              </a:ext>
            </a:extLst>
          </p:cNvPr>
          <p:cNvPicPr>
            <a:picLocks noChangeAspect="1"/>
          </p:cNvPicPr>
          <p:nvPr/>
        </p:nvPicPr>
        <p:blipFill>
          <a:blip r:embed="rId3" cstate="print">
            <a:extLst>
              <a:ext uri="{28A0092B-C50C-407E-A947-70E740481C1C}">
                <a14:useLocalDpi xmlns:a14="http://schemas.microsoft.com/office/drawing/2010/main" val="0"/>
              </a:ext>
              <a:ext uri="{837473B0-CC2E-450A-ABE3-18F120FF3D39}">
                <a1611:picAttrSrcUrl xmlns:a1611="http://schemas.microsoft.com/office/drawing/2016/11/main" r:id="rId4"/>
              </a:ext>
            </a:extLst>
          </a:blip>
          <a:stretch>
            <a:fillRect/>
          </a:stretch>
        </p:blipFill>
        <p:spPr>
          <a:xfrm>
            <a:off x="2034765" y="1120366"/>
            <a:ext cx="4137434" cy="4137434"/>
          </a:xfrm>
          <a:prstGeom prst="rect">
            <a:avLst/>
          </a:prstGeom>
        </p:spPr>
      </p:pic>
    </p:spTree>
    <p:extLst>
      <p:ext uri="{BB962C8B-B14F-4D97-AF65-F5344CB8AC3E}">
        <p14:creationId xmlns:p14="http://schemas.microsoft.com/office/powerpoint/2010/main" val="227765627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A6199D-0D35-C24A-86CD-3B0B17875D4E}"/>
              </a:ext>
            </a:extLst>
          </p:cNvPr>
          <p:cNvSpPr>
            <a:spLocks noGrp="1"/>
          </p:cNvSpPr>
          <p:nvPr>
            <p:ph type="title"/>
          </p:nvPr>
        </p:nvSpPr>
        <p:spPr/>
        <p:txBody>
          <a:bodyPr>
            <a:normAutofit/>
          </a:bodyPr>
          <a:lstStyle/>
          <a:p>
            <a:r>
              <a:rPr lang="en-US" sz="4400" b="1" dirty="0">
                <a:solidFill>
                  <a:srgbClr val="7030A0"/>
                </a:solidFill>
              </a:rPr>
              <a:t>FACT  or FICTION?</a:t>
            </a:r>
          </a:p>
        </p:txBody>
      </p:sp>
      <p:sp>
        <p:nvSpPr>
          <p:cNvPr id="3" name="Content Placeholder 2">
            <a:extLst>
              <a:ext uri="{FF2B5EF4-FFF2-40B4-BE49-F238E27FC236}">
                <a16:creationId xmlns:a16="http://schemas.microsoft.com/office/drawing/2014/main" id="{B5EE6985-D279-7B47-811E-108F8E2BD760}"/>
              </a:ext>
            </a:extLst>
          </p:cNvPr>
          <p:cNvSpPr>
            <a:spLocks noGrp="1"/>
          </p:cNvSpPr>
          <p:nvPr>
            <p:ph sz="quarter" idx="1"/>
          </p:nvPr>
        </p:nvSpPr>
        <p:spPr/>
        <p:txBody>
          <a:bodyPr/>
          <a:lstStyle/>
          <a:p>
            <a:pPr marL="0" indent="0">
              <a:buNone/>
            </a:pPr>
            <a:endParaRPr lang="en-US" dirty="0">
              <a:solidFill>
                <a:srgbClr val="E66914"/>
              </a:solidFill>
            </a:endParaRPr>
          </a:p>
          <a:p>
            <a:pPr marL="0" indent="0" algn="ctr">
              <a:buNone/>
            </a:pPr>
            <a:r>
              <a:rPr lang="en-US" sz="3200" dirty="0">
                <a:solidFill>
                  <a:srgbClr val="E66914"/>
                </a:solidFill>
              </a:rPr>
              <a:t>“ E-cigarettes contain tobacco.”</a:t>
            </a:r>
          </a:p>
        </p:txBody>
      </p:sp>
      <p:pic>
        <p:nvPicPr>
          <p:cNvPr id="4" name="Content Placeholder 3">
            <a:extLst>
              <a:ext uri="{FF2B5EF4-FFF2-40B4-BE49-F238E27FC236}">
                <a16:creationId xmlns:a16="http://schemas.microsoft.com/office/drawing/2014/main" id="{AFAB29C3-68E4-A64F-A9C7-F95E01FFBD32}"/>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693946" y="3180214"/>
            <a:ext cx="5110819" cy="2849394"/>
          </a:xfrm>
          <a:prstGeom prst="rect">
            <a:avLst/>
          </a:prstGeom>
        </p:spPr>
      </p:pic>
      <p:sp>
        <p:nvSpPr>
          <p:cNvPr id="7" name="Slide Number Placeholder 6">
            <a:extLst>
              <a:ext uri="{FF2B5EF4-FFF2-40B4-BE49-F238E27FC236}">
                <a16:creationId xmlns:a16="http://schemas.microsoft.com/office/drawing/2014/main" id="{28F4E1F2-4899-4415-8402-7D02C55BA07F}"/>
              </a:ext>
            </a:extLst>
          </p:cNvPr>
          <p:cNvSpPr>
            <a:spLocks noGrp="1"/>
          </p:cNvSpPr>
          <p:nvPr>
            <p:ph type="sldNum" sz="quarter" idx="15"/>
          </p:nvPr>
        </p:nvSpPr>
        <p:spPr/>
        <p:txBody>
          <a:bodyPr/>
          <a:lstStyle/>
          <a:p>
            <a:fld id="{BA98F0A3-B5B7-4636-8316-1E297B44FAFE}" type="slidenum">
              <a:rPr lang="en-CA" smtClean="0"/>
              <a:pPr/>
              <a:t>7</a:t>
            </a:fld>
            <a:endParaRPr lang="en-CA" dirty="0"/>
          </a:p>
        </p:txBody>
      </p:sp>
    </p:spTree>
    <p:extLst>
      <p:ext uri="{BB962C8B-B14F-4D97-AF65-F5344CB8AC3E}">
        <p14:creationId xmlns:p14="http://schemas.microsoft.com/office/powerpoint/2010/main" val="18940388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80D054-D38F-CF42-8E26-BD5375E2F760}"/>
              </a:ext>
            </a:extLst>
          </p:cNvPr>
          <p:cNvSpPr>
            <a:spLocks noGrp="1"/>
          </p:cNvSpPr>
          <p:nvPr>
            <p:ph type="title"/>
          </p:nvPr>
        </p:nvSpPr>
        <p:spPr/>
        <p:txBody>
          <a:bodyPr>
            <a:normAutofit/>
          </a:bodyPr>
          <a:lstStyle/>
          <a:p>
            <a:r>
              <a:rPr lang="en-US" sz="4400" b="1" dirty="0">
                <a:solidFill>
                  <a:srgbClr val="E66914"/>
                </a:solidFill>
              </a:rPr>
              <a:t>FICTION</a:t>
            </a:r>
          </a:p>
        </p:txBody>
      </p:sp>
      <p:pic>
        <p:nvPicPr>
          <p:cNvPr id="8" name="Picture 4">
            <a:extLst>
              <a:ext uri="{FF2B5EF4-FFF2-40B4-BE49-F238E27FC236}">
                <a16:creationId xmlns:a16="http://schemas.microsoft.com/office/drawing/2014/main" id="{C3D6B2FD-E214-1A41-AC78-C4A55572E9F0}"/>
              </a:ext>
            </a:extLst>
          </p:cNvPr>
          <p:cNvPicPr>
            <a:picLocks noGrp="1" noChangeAspect="1" noChangeArrowheads="1"/>
          </p:cNvPicPr>
          <p:nvPr>
            <p:ph sz="quarter" idx="1"/>
          </p:nvPr>
        </p:nvPicPr>
        <p:blipFill>
          <a:blip r:embed="rId3" cstate="print">
            <a:extLst>
              <a:ext uri="{28A0092B-C50C-407E-A947-70E740481C1C}">
                <a14:useLocalDpi xmlns:a14="http://schemas.microsoft.com/office/drawing/2010/main" val="0"/>
              </a:ext>
            </a:extLst>
          </a:blip>
          <a:srcRect/>
          <a:stretch>
            <a:fillRect/>
          </a:stretch>
        </p:blipFill>
        <p:spPr bwMode="auto">
          <a:xfrm>
            <a:off x="1042407" y="4031492"/>
            <a:ext cx="964076" cy="12318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 name="Content Placeholder 4">
            <a:extLst>
              <a:ext uri="{FF2B5EF4-FFF2-40B4-BE49-F238E27FC236}">
                <a16:creationId xmlns:a16="http://schemas.microsoft.com/office/drawing/2014/main" id="{433BD769-8398-084D-8E85-E2A63FABFE14}"/>
              </a:ext>
            </a:extLst>
          </p:cNvPr>
          <p:cNvSpPr>
            <a:spLocks noGrp="1"/>
          </p:cNvSpPr>
          <p:nvPr>
            <p:ph sz="quarter" idx="2"/>
          </p:nvPr>
        </p:nvSpPr>
        <p:spPr>
          <a:xfrm>
            <a:off x="4191000" y="426568"/>
            <a:ext cx="3817998" cy="6004863"/>
          </a:xfrm>
        </p:spPr>
        <p:txBody>
          <a:bodyPr>
            <a:noAutofit/>
          </a:bodyPr>
          <a:lstStyle/>
          <a:p>
            <a:r>
              <a:rPr lang="en-US" dirty="0"/>
              <a:t>E-cigarettes do </a:t>
            </a:r>
            <a:r>
              <a:rPr lang="en-US" b="1" dirty="0"/>
              <a:t>NOT</a:t>
            </a:r>
            <a:r>
              <a:rPr lang="en-US" dirty="0"/>
              <a:t> contain tobacco </a:t>
            </a:r>
          </a:p>
          <a:p>
            <a:r>
              <a:rPr lang="en-US" dirty="0"/>
              <a:t>They contain a liquid called “e-liquid” or “e-juice”</a:t>
            </a:r>
          </a:p>
          <a:p>
            <a:r>
              <a:rPr lang="en-US" dirty="0"/>
              <a:t>Some come with the liquid already in them.  For others you have to add it.</a:t>
            </a:r>
          </a:p>
          <a:p>
            <a:r>
              <a:rPr lang="en-US" dirty="0"/>
              <a:t>This liquid can come in a  variety of </a:t>
            </a:r>
            <a:r>
              <a:rPr lang="en-US" dirty="0" err="1"/>
              <a:t>flavours</a:t>
            </a:r>
            <a:r>
              <a:rPr lang="en-US" dirty="0"/>
              <a:t> including a tobacco flavor, but fruit and candy </a:t>
            </a:r>
            <a:r>
              <a:rPr lang="en-US" dirty="0" err="1"/>
              <a:t>flavours</a:t>
            </a:r>
            <a:r>
              <a:rPr lang="en-US" dirty="0"/>
              <a:t> are the most popular</a:t>
            </a:r>
          </a:p>
        </p:txBody>
      </p:sp>
      <p:pic>
        <p:nvPicPr>
          <p:cNvPr id="6" name="Picture 5" descr="e-juices_trans.png">
            <a:extLst>
              <a:ext uri="{FF2B5EF4-FFF2-40B4-BE49-F238E27FC236}">
                <a16:creationId xmlns:a16="http://schemas.microsoft.com/office/drawing/2014/main" id="{B4FACE03-733D-D04B-99EB-FDE0FA4686D4}"/>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374496" y="1972008"/>
            <a:ext cx="3529783" cy="1684491"/>
          </a:xfrm>
          <a:prstGeom prst="rect">
            <a:avLst/>
          </a:prstGeom>
        </p:spPr>
      </p:pic>
      <p:pic>
        <p:nvPicPr>
          <p:cNvPr id="9" name="Picture 2" descr="M:\Creative\Tobacco\Vaping\Photoshoot\Juul_and_pod.jpg">
            <a:extLst>
              <a:ext uri="{FF2B5EF4-FFF2-40B4-BE49-F238E27FC236}">
                <a16:creationId xmlns:a16="http://schemas.microsoft.com/office/drawing/2014/main" id="{3C273680-981C-224A-A0E9-719533E33896}"/>
              </a:ext>
            </a:extLst>
          </p:cNvPr>
          <p:cNvPicPr>
            <a:picLocks noChangeAspect="1" noChangeArrowheads="1"/>
          </p:cNvPicPr>
          <p:nvPr/>
        </p:nvPicPr>
        <p:blipFill rotWithShape="1">
          <a:blip r:embed="rId5" cstate="screen">
            <a:extLst>
              <a:ext uri="{28A0092B-C50C-407E-A947-70E740481C1C}">
                <a14:useLocalDpi xmlns:a14="http://schemas.microsoft.com/office/drawing/2010/main"/>
              </a:ext>
            </a:extLst>
          </a:blip>
          <a:srcRect r="13513" b="8024"/>
          <a:stretch/>
        </p:blipFill>
        <p:spPr bwMode="auto">
          <a:xfrm>
            <a:off x="2410505" y="3937816"/>
            <a:ext cx="762001" cy="1419225"/>
          </a:xfrm>
          <a:prstGeom prst="rect">
            <a:avLst/>
          </a:prstGeom>
          <a:noFill/>
          <a:extLst>
            <a:ext uri="{909E8E84-426E-40DD-AFC4-6F175D3DCCD1}">
              <a14:hiddenFill xmlns:a14="http://schemas.microsoft.com/office/drawing/2010/main">
                <a:solidFill>
                  <a:srgbClr val="FFFFFF"/>
                </a:solidFill>
              </a14:hiddenFill>
            </a:ext>
          </a:extLst>
        </p:spPr>
      </p:pic>
      <p:sp>
        <p:nvSpPr>
          <p:cNvPr id="4" name="Slide Number Placeholder 3">
            <a:extLst>
              <a:ext uri="{FF2B5EF4-FFF2-40B4-BE49-F238E27FC236}">
                <a16:creationId xmlns:a16="http://schemas.microsoft.com/office/drawing/2014/main" id="{8D72D32C-3FFA-4906-B888-67133CC4766B}"/>
              </a:ext>
            </a:extLst>
          </p:cNvPr>
          <p:cNvSpPr>
            <a:spLocks noGrp="1"/>
          </p:cNvSpPr>
          <p:nvPr>
            <p:ph type="sldNum" sz="quarter" idx="12"/>
          </p:nvPr>
        </p:nvSpPr>
        <p:spPr/>
        <p:txBody>
          <a:bodyPr/>
          <a:lstStyle/>
          <a:p>
            <a:fld id="{BA98F0A3-B5B7-4636-8316-1E297B44FAFE}" type="slidenum">
              <a:rPr lang="en-CA" smtClean="0"/>
              <a:pPr/>
              <a:t>8</a:t>
            </a:fld>
            <a:endParaRPr lang="en-CA"/>
          </a:p>
        </p:txBody>
      </p:sp>
    </p:spTree>
    <p:extLst>
      <p:ext uri="{BB962C8B-B14F-4D97-AF65-F5344CB8AC3E}">
        <p14:creationId xmlns:p14="http://schemas.microsoft.com/office/powerpoint/2010/main" val="215548274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DC34C1-BCE1-C146-B8BC-0689A48AA69F}"/>
              </a:ext>
            </a:extLst>
          </p:cNvPr>
          <p:cNvSpPr>
            <a:spLocks noGrp="1"/>
          </p:cNvSpPr>
          <p:nvPr>
            <p:ph type="title"/>
          </p:nvPr>
        </p:nvSpPr>
        <p:spPr/>
        <p:txBody>
          <a:bodyPr>
            <a:normAutofit/>
          </a:bodyPr>
          <a:lstStyle/>
          <a:p>
            <a:r>
              <a:rPr lang="en-US" sz="4400" b="1" dirty="0">
                <a:solidFill>
                  <a:srgbClr val="7030A0"/>
                </a:solidFill>
              </a:rPr>
              <a:t>FACT or FICTION?</a:t>
            </a:r>
            <a:endParaRPr lang="en-US" sz="4400" dirty="0"/>
          </a:p>
        </p:txBody>
      </p:sp>
      <p:sp>
        <p:nvSpPr>
          <p:cNvPr id="5" name="Content Placeholder 4">
            <a:extLst>
              <a:ext uri="{FF2B5EF4-FFF2-40B4-BE49-F238E27FC236}">
                <a16:creationId xmlns:a16="http://schemas.microsoft.com/office/drawing/2014/main" id="{F6E86D5E-F6A9-3241-916A-78532E641EAF}"/>
              </a:ext>
            </a:extLst>
          </p:cNvPr>
          <p:cNvSpPr>
            <a:spLocks noGrp="1"/>
          </p:cNvSpPr>
          <p:nvPr>
            <p:ph sz="quarter" idx="1"/>
          </p:nvPr>
        </p:nvSpPr>
        <p:spPr>
          <a:xfrm>
            <a:off x="457200" y="1600200"/>
            <a:ext cx="8071164" cy="4873752"/>
          </a:xfrm>
        </p:spPr>
        <p:txBody>
          <a:bodyPr>
            <a:normAutofit/>
          </a:bodyPr>
          <a:lstStyle/>
          <a:p>
            <a:pPr marL="0" indent="0" algn="ctr">
              <a:buNone/>
            </a:pPr>
            <a:endParaRPr lang="en-US" sz="3200" dirty="0">
              <a:solidFill>
                <a:srgbClr val="E66914"/>
              </a:solidFill>
            </a:endParaRPr>
          </a:p>
          <a:p>
            <a:pPr marL="0" indent="0" algn="ctr">
              <a:buNone/>
            </a:pPr>
            <a:r>
              <a:rPr lang="en-US" sz="3200" dirty="0">
                <a:solidFill>
                  <a:srgbClr val="E66914"/>
                </a:solidFill>
              </a:rPr>
              <a:t>“The aerosol or vapor from an e-cigarette </a:t>
            </a:r>
          </a:p>
          <a:p>
            <a:pPr marL="0" indent="0" algn="ctr">
              <a:buNone/>
            </a:pPr>
            <a:r>
              <a:rPr lang="en-US" sz="3200" dirty="0">
                <a:solidFill>
                  <a:srgbClr val="E66914"/>
                </a:solidFill>
              </a:rPr>
              <a:t>is just harmless water vapor.”</a:t>
            </a:r>
          </a:p>
        </p:txBody>
      </p:sp>
      <p:pic>
        <p:nvPicPr>
          <p:cNvPr id="3" name="Picture 2">
            <a:extLst>
              <a:ext uri="{FF2B5EF4-FFF2-40B4-BE49-F238E27FC236}">
                <a16:creationId xmlns:a16="http://schemas.microsoft.com/office/drawing/2014/main" id="{2B20F4A3-8FC0-CD4B-9D4B-1DC81C04C46B}"/>
              </a:ext>
            </a:extLst>
          </p:cNvPr>
          <p:cNvPicPr>
            <a:picLocks noChangeAspect="1"/>
          </p:cNvPicPr>
          <p:nvPr/>
        </p:nvPicPr>
        <p:blipFill>
          <a:blip r:embed="rId3" cstate="print"/>
          <a:stretch>
            <a:fillRect/>
          </a:stretch>
        </p:blipFill>
        <p:spPr>
          <a:xfrm>
            <a:off x="2480551" y="3429000"/>
            <a:ext cx="3968534" cy="2645689"/>
          </a:xfrm>
          <a:prstGeom prst="rect">
            <a:avLst/>
          </a:prstGeom>
        </p:spPr>
      </p:pic>
      <p:sp>
        <p:nvSpPr>
          <p:cNvPr id="7" name="Slide Number Placeholder 6">
            <a:extLst>
              <a:ext uri="{FF2B5EF4-FFF2-40B4-BE49-F238E27FC236}">
                <a16:creationId xmlns:a16="http://schemas.microsoft.com/office/drawing/2014/main" id="{C0C6EEA8-32BF-4BEE-A2C9-9AFC02CB7494}"/>
              </a:ext>
            </a:extLst>
          </p:cNvPr>
          <p:cNvSpPr>
            <a:spLocks noGrp="1"/>
          </p:cNvSpPr>
          <p:nvPr>
            <p:ph type="sldNum" sz="quarter" idx="15"/>
          </p:nvPr>
        </p:nvSpPr>
        <p:spPr/>
        <p:txBody>
          <a:bodyPr/>
          <a:lstStyle/>
          <a:p>
            <a:fld id="{BA98F0A3-B5B7-4636-8316-1E297B44FAFE}" type="slidenum">
              <a:rPr lang="en-CA" smtClean="0"/>
              <a:pPr/>
              <a:t>9</a:t>
            </a:fld>
            <a:endParaRPr lang="en-CA" dirty="0"/>
          </a:p>
        </p:txBody>
      </p:sp>
    </p:spTree>
    <p:extLst>
      <p:ext uri="{BB962C8B-B14F-4D97-AF65-F5344CB8AC3E}">
        <p14:creationId xmlns:p14="http://schemas.microsoft.com/office/powerpoint/2010/main" val="229922589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03DD94-F168-EB43-9A39-4363756A4C7B}"/>
              </a:ext>
            </a:extLst>
          </p:cNvPr>
          <p:cNvSpPr>
            <a:spLocks noGrp="1"/>
          </p:cNvSpPr>
          <p:nvPr>
            <p:ph type="title"/>
          </p:nvPr>
        </p:nvSpPr>
        <p:spPr/>
        <p:txBody>
          <a:bodyPr>
            <a:normAutofit/>
          </a:bodyPr>
          <a:lstStyle/>
          <a:p>
            <a:r>
              <a:rPr lang="en-US" sz="4400" b="1" dirty="0">
                <a:solidFill>
                  <a:srgbClr val="E66914"/>
                </a:solidFill>
              </a:rPr>
              <a:t>FICTION</a:t>
            </a:r>
          </a:p>
        </p:txBody>
      </p:sp>
      <p:sp>
        <p:nvSpPr>
          <p:cNvPr id="3" name="Content Placeholder 2">
            <a:extLst>
              <a:ext uri="{FF2B5EF4-FFF2-40B4-BE49-F238E27FC236}">
                <a16:creationId xmlns:a16="http://schemas.microsoft.com/office/drawing/2014/main" id="{A622F87E-B431-2148-9B8F-9FE457D8E08B}"/>
              </a:ext>
            </a:extLst>
          </p:cNvPr>
          <p:cNvSpPr>
            <a:spLocks noGrp="1"/>
          </p:cNvSpPr>
          <p:nvPr>
            <p:ph sz="quarter" idx="1"/>
          </p:nvPr>
        </p:nvSpPr>
        <p:spPr/>
        <p:txBody>
          <a:bodyPr>
            <a:normAutofit/>
          </a:bodyPr>
          <a:lstStyle/>
          <a:p>
            <a:pPr marL="0" indent="0" algn="ctr">
              <a:buNone/>
            </a:pPr>
            <a:r>
              <a:rPr lang="en-US" sz="3200" dirty="0">
                <a:solidFill>
                  <a:srgbClr val="7030A0"/>
                </a:solidFill>
              </a:rPr>
              <a:t>That aerosol or vapor is NOT water</a:t>
            </a:r>
          </a:p>
          <a:p>
            <a:pPr marL="0" indent="0">
              <a:buNone/>
            </a:pPr>
            <a:endParaRPr lang="en-US" sz="2800" dirty="0"/>
          </a:p>
          <a:p>
            <a:r>
              <a:rPr lang="en-US" sz="2800" dirty="0"/>
              <a:t>That cloud produced by the e-cigarette isn’t water!</a:t>
            </a:r>
          </a:p>
          <a:p>
            <a:r>
              <a:rPr lang="en-US" sz="2800" dirty="0"/>
              <a:t>It is made up of tiny droplets of liquid that contain a number of chemicals.</a:t>
            </a:r>
          </a:p>
          <a:p>
            <a:r>
              <a:rPr lang="en-US" sz="2800" dirty="0"/>
              <a:t>One of them is used in fog machines to create theatrical smoke or fog </a:t>
            </a:r>
          </a:p>
          <a:p>
            <a:pPr marL="0" indent="0">
              <a:buNone/>
            </a:pPr>
            <a:endParaRPr lang="en-US" dirty="0"/>
          </a:p>
        </p:txBody>
      </p:sp>
      <p:sp>
        <p:nvSpPr>
          <p:cNvPr id="5" name="Slide Number Placeholder 4">
            <a:extLst>
              <a:ext uri="{FF2B5EF4-FFF2-40B4-BE49-F238E27FC236}">
                <a16:creationId xmlns:a16="http://schemas.microsoft.com/office/drawing/2014/main" id="{0B1482A5-70DD-4EE9-BD6F-4276E833DFFD}"/>
              </a:ext>
            </a:extLst>
          </p:cNvPr>
          <p:cNvSpPr>
            <a:spLocks noGrp="1"/>
          </p:cNvSpPr>
          <p:nvPr>
            <p:ph type="sldNum" sz="quarter" idx="15"/>
          </p:nvPr>
        </p:nvSpPr>
        <p:spPr/>
        <p:txBody>
          <a:bodyPr/>
          <a:lstStyle/>
          <a:p>
            <a:fld id="{BA98F0A3-B5B7-4636-8316-1E297B44FAFE}" type="slidenum">
              <a:rPr lang="en-CA" smtClean="0"/>
              <a:pPr/>
              <a:t>10</a:t>
            </a:fld>
            <a:endParaRPr lang="en-CA" dirty="0"/>
          </a:p>
        </p:txBody>
      </p:sp>
    </p:spTree>
    <p:extLst>
      <p:ext uri="{BB962C8B-B14F-4D97-AF65-F5344CB8AC3E}">
        <p14:creationId xmlns:p14="http://schemas.microsoft.com/office/powerpoint/2010/main" val="75293940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A49D53F7-9C2D-7E4B-8677-7B958447B5F6}"/>
              </a:ext>
            </a:extLst>
          </p:cNvPr>
          <p:cNvSpPr>
            <a:spLocks noGrp="1"/>
          </p:cNvSpPr>
          <p:nvPr>
            <p:ph type="title"/>
          </p:nvPr>
        </p:nvSpPr>
        <p:spPr>
          <a:xfrm>
            <a:off x="393260" y="304940"/>
            <a:ext cx="7886700" cy="820207"/>
          </a:xfrm>
        </p:spPr>
        <p:txBody>
          <a:bodyPr>
            <a:normAutofit fontScale="90000"/>
          </a:bodyPr>
          <a:lstStyle/>
          <a:p>
            <a:r>
              <a:rPr lang="en-US" sz="4400" b="1" dirty="0">
                <a:solidFill>
                  <a:srgbClr val="7030A0"/>
                </a:solidFill>
              </a:rPr>
              <a:t>What else is in e-juice/e-liquid?</a:t>
            </a:r>
          </a:p>
        </p:txBody>
      </p:sp>
      <p:sp>
        <p:nvSpPr>
          <p:cNvPr id="3" name="Slide Number Placeholder 2">
            <a:extLst>
              <a:ext uri="{FF2B5EF4-FFF2-40B4-BE49-F238E27FC236}">
                <a16:creationId xmlns:a16="http://schemas.microsoft.com/office/drawing/2014/main" id="{02D0C784-E957-4BEA-AF26-16CDD0FA575F}"/>
              </a:ext>
            </a:extLst>
          </p:cNvPr>
          <p:cNvSpPr>
            <a:spLocks noGrp="1"/>
          </p:cNvSpPr>
          <p:nvPr>
            <p:ph type="sldNum" sz="quarter" idx="15"/>
          </p:nvPr>
        </p:nvSpPr>
        <p:spPr/>
        <p:txBody>
          <a:bodyPr/>
          <a:lstStyle/>
          <a:p>
            <a:fld id="{BA98F0A3-B5B7-4636-8316-1E297B44FAFE}" type="slidenum">
              <a:rPr lang="en-CA" smtClean="0"/>
              <a:pPr/>
              <a:t>11</a:t>
            </a:fld>
            <a:endParaRPr lang="en-CA" dirty="0"/>
          </a:p>
        </p:txBody>
      </p:sp>
      <p:pic>
        <p:nvPicPr>
          <p:cNvPr id="4" name="Picture 3">
            <a:extLst>
              <a:ext uri="{FF2B5EF4-FFF2-40B4-BE49-F238E27FC236}">
                <a16:creationId xmlns:a16="http://schemas.microsoft.com/office/drawing/2014/main" id="{41A12A9A-F749-4374-A0C3-30D988BA8C84}"/>
              </a:ext>
            </a:extLst>
          </p:cNvPr>
          <p:cNvPicPr>
            <a:picLocks noChangeAspect="1"/>
          </p:cNvPicPr>
          <p:nvPr/>
        </p:nvPicPr>
        <p:blipFill>
          <a:blip r:embed="rId3"/>
          <a:stretch>
            <a:fillRect/>
          </a:stretch>
        </p:blipFill>
        <p:spPr>
          <a:xfrm>
            <a:off x="458706" y="1186107"/>
            <a:ext cx="7670310" cy="5147284"/>
          </a:xfrm>
          <a:prstGeom prst="rect">
            <a:avLst/>
          </a:prstGeom>
        </p:spPr>
      </p:pic>
    </p:spTree>
    <p:extLst>
      <p:ext uri="{BB962C8B-B14F-4D97-AF65-F5344CB8AC3E}">
        <p14:creationId xmlns:p14="http://schemas.microsoft.com/office/powerpoint/2010/main" val="115958811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105BA0-8898-2E42-BF70-0959EB1518F1}"/>
              </a:ext>
            </a:extLst>
          </p:cNvPr>
          <p:cNvSpPr>
            <a:spLocks noGrp="1"/>
          </p:cNvSpPr>
          <p:nvPr>
            <p:ph type="title"/>
          </p:nvPr>
        </p:nvSpPr>
        <p:spPr/>
        <p:txBody>
          <a:bodyPr>
            <a:normAutofit/>
          </a:bodyPr>
          <a:lstStyle/>
          <a:p>
            <a:r>
              <a:rPr lang="en-US" sz="4000" b="1" dirty="0">
                <a:solidFill>
                  <a:srgbClr val="7030A0"/>
                </a:solidFill>
              </a:rPr>
              <a:t>FACT or FICTION?</a:t>
            </a:r>
          </a:p>
        </p:txBody>
      </p:sp>
      <p:sp>
        <p:nvSpPr>
          <p:cNvPr id="3" name="Content Placeholder 2">
            <a:extLst>
              <a:ext uri="{FF2B5EF4-FFF2-40B4-BE49-F238E27FC236}">
                <a16:creationId xmlns:a16="http://schemas.microsoft.com/office/drawing/2014/main" id="{6E23403A-3EF1-A745-8283-A37FF4D5C5AE}"/>
              </a:ext>
            </a:extLst>
          </p:cNvPr>
          <p:cNvSpPr>
            <a:spLocks noGrp="1"/>
          </p:cNvSpPr>
          <p:nvPr>
            <p:ph sz="quarter" idx="1"/>
          </p:nvPr>
        </p:nvSpPr>
        <p:spPr>
          <a:xfrm>
            <a:off x="547116" y="1796434"/>
            <a:ext cx="7886700" cy="3937616"/>
          </a:xfrm>
        </p:spPr>
        <p:txBody>
          <a:bodyPr>
            <a:normAutofit/>
          </a:bodyPr>
          <a:lstStyle/>
          <a:p>
            <a:pPr marL="0" indent="0" algn="ctr">
              <a:buNone/>
            </a:pPr>
            <a:r>
              <a:rPr lang="en-US" sz="3600" dirty="0">
                <a:solidFill>
                  <a:srgbClr val="E66914"/>
                </a:solidFill>
              </a:rPr>
              <a:t>“ Most e-cigarettes/e-liquids </a:t>
            </a:r>
          </a:p>
          <a:p>
            <a:pPr marL="0" indent="0" algn="ctr">
              <a:buNone/>
            </a:pPr>
            <a:r>
              <a:rPr lang="en-US" sz="3600" u="sng" dirty="0">
                <a:solidFill>
                  <a:srgbClr val="E66914"/>
                </a:solidFill>
              </a:rPr>
              <a:t>also</a:t>
            </a:r>
            <a:r>
              <a:rPr lang="en-US" sz="3600" dirty="0">
                <a:solidFill>
                  <a:srgbClr val="E66914"/>
                </a:solidFill>
              </a:rPr>
              <a:t> contain nicotine.”</a:t>
            </a:r>
          </a:p>
        </p:txBody>
      </p:sp>
      <p:pic>
        <p:nvPicPr>
          <p:cNvPr id="4" name="Picture 3">
            <a:extLst>
              <a:ext uri="{FF2B5EF4-FFF2-40B4-BE49-F238E27FC236}">
                <a16:creationId xmlns:a16="http://schemas.microsoft.com/office/drawing/2014/main" id="{89E2D915-5C85-0047-A4B1-1A91809A5ABB}"/>
              </a:ext>
            </a:extLst>
          </p:cNvPr>
          <p:cNvPicPr>
            <a:picLocks noChangeAspect="1"/>
          </p:cNvPicPr>
          <p:nvPr/>
        </p:nvPicPr>
        <p:blipFill>
          <a:blip r:embed="rId3" cstate="print"/>
          <a:stretch>
            <a:fillRect/>
          </a:stretch>
        </p:blipFill>
        <p:spPr>
          <a:xfrm>
            <a:off x="2444436" y="3363045"/>
            <a:ext cx="3113556" cy="2892213"/>
          </a:xfrm>
          <a:prstGeom prst="rect">
            <a:avLst/>
          </a:prstGeom>
        </p:spPr>
      </p:pic>
      <p:sp>
        <p:nvSpPr>
          <p:cNvPr id="7" name="Slide Number Placeholder 6">
            <a:extLst>
              <a:ext uri="{FF2B5EF4-FFF2-40B4-BE49-F238E27FC236}">
                <a16:creationId xmlns:a16="http://schemas.microsoft.com/office/drawing/2014/main" id="{59A8B623-3518-46F5-BB9F-9EC9A378883C}"/>
              </a:ext>
            </a:extLst>
          </p:cNvPr>
          <p:cNvSpPr>
            <a:spLocks noGrp="1"/>
          </p:cNvSpPr>
          <p:nvPr>
            <p:ph type="sldNum" sz="quarter" idx="15"/>
          </p:nvPr>
        </p:nvSpPr>
        <p:spPr/>
        <p:txBody>
          <a:bodyPr/>
          <a:lstStyle/>
          <a:p>
            <a:fld id="{BA98F0A3-B5B7-4636-8316-1E297B44FAFE}" type="slidenum">
              <a:rPr lang="en-CA" smtClean="0"/>
              <a:pPr/>
              <a:t>12</a:t>
            </a:fld>
            <a:endParaRPr lang="en-CA" dirty="0"/>
          </a:p>
        </p:txBody>
      </p:sp>
    </p:spTree>
    <p:extLst>
      <p:ext uri="{BB962C8B-B14F-4D97-AF65-F5344CB8AC3E}">
        <p14:creationId xmlns:p14="http://schemas.microsoft.com/office/powerpoint/2010/main" val="86929707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7E12FB-780C-0D4E-9395-2388E8ECA833}"/>
              </a:ext>
            </a:extLst>
          </p:cNvPr>
          <p:cNvSpPr>
            <a:spLocks noGrp="1"/>
          </p:cNvSpPr>
          <p:nvPr>
            <p:ph type="title"/>
          </p:nvPr>
        </p:nvSpPr>
        <p:spPr/>
        <p:txBody>
          <a:bodyPr>
            <a:normAutofit/>
          </a:bodyPr>
          <a:lstStyle/>
          <a:p>
            <a:r>
              <a:rPr lang="en-US" sz="4400" b="1" dirty="0">
                <a:solidFill>
                  <a:srgbClr val="E66914"/>
                </a:solidFill>
              </a:rPr>
              <a:t>FACT</a:t>
            </a:r>
          </a:p>
        </p:txBody>
      </p:sp>
      <p:sp>
        <p:nvSpPr>
          <p:cNvPr id="4" name="Content Placeholder 3">
            <a:extLst>
              <a:ext uri="{FF2B5EF4-FFF2-40B4-BE49-F238E27FC236}">
                <a16:creationId xmlns:a16="http://schemas.microsoft.com/office/drawing/2014/main" id="{884F8FAC-AD67-8F4D-AE60-77812C3434AA}"/>
              </a:ext>
            </a:extLst>
          </p:cNvPr>
          <p:cNvSpPr>
            <a:spLocks noGrp="1"/>
          </p:cNvSpPr>
          <p:nvPr>
            <p:ph sz="quarter" idx="1"/>
          </p:nvPr>
        </p:nvSpPr>
        <p:spPr>
          <a:xfrm>
            <a:off x="321733" y="1380931"/>
            <a:ext cx="8415867" cy="5019869"/>
          </a:xfrm>
        </p:spPr>
        <p:txBody>
          <a:bodyPr>
            <a:noAutofit/>
          </a:bodyPr>
          <a:lstStyle/>
          <a:p>
            <a:endParaRPr lang="en-US" sz="2800" dirty="0"/>
          </a:p>
          <a:p>
            <a:r>
              <a:rPr lang="en-US" dirty="0"/>
              <a:t>Most e-cigarettes/e-liquids contain nicotine!</a:t>
            </a:r>
          </a:p>
          <a:p>
            <a:endParaRPr lang="en-US" dirty="0"/>
          </a:p>
          <a:p>
            <a:r>
              <a:rPr lang="en-US" dirty="0"/>
              <a:t>Even e-liquids that say they “do not” have nicotine  or that say they “may or may not” have nicotine have been found to have nicotine in them!</a:t>
            </a:r>
          </a:p>
          <a:p>
            <a:endParaRPr lang="en-US" dirty="0"/>
          </a:p>
          <a:p>
            <a:r>
              <a:rPr lang="en-US" dirty="0"/>
              <a:t>Some products such as </a:t>
            </a:r>
            <a:r>
              <a:rPr lang="en-US" dirty="0" err="1"/>
              <a:t>Juul</a:t>
            </a:r>
            <a:r>
              <a:rPr lang="en-US" dirty="0"/>
              <a:t> use a special type of nicotine called a nicotine  “salt”</a:t>
            </a:r>
          </a:p>
          <a:p>
            <a:pPr lvl="1"/>
            <a:r>
              <a:rPr lang="en-US" sz="2400" dirty="0"/>
              <a:t>Nicotine salts are used to increase the amount of nicotine that gets to your brain.</a:t>
            </a:r>
          </a:p>
        </p:txBody>
      </p:sp>
      <p:sp>
        <p:nvSpPr>
          <p:cNvPr id="6" name="Slide Number Placeholder 5">
            <a:extLst>
              <a:ext uri="{FF2B5EF4-FFF2-40B4-BE49-F238E27FC236}">
                <a16:creationId xmlns:a16="http://schemas.microsoft.com/office/drawing/2014/main" id="{2BB35D3A-8780-4BE1-8FE2-DB2D2FBE08CE}"/>
              </a:ext>
            </a:extLst>
          </p:cNvPr>
          <p:cNvSpPr>
            <a:spLocks noGrp="1"/>
          </p:cNvSpPr>
          <p:nvPr>
            <p:ph type="sldNum" sz="quarter" idx="12"/>
          </p:nvPr>
        </p:nvSpPr>
        <p:spPr/>
        <p:txBody>
          <a:bodyPr/>
          <a:lstStyle/>
          <a:p>
            <a:fld id="{BA98F0A3-B5B7-4636-8316-1E297B44FAFE}" type="slidenum">
              <a:rPr lang="en-CA" smtClean="0"/>
              <a:pPr/>
              <a:t>13</a:t>
            </a:fld>
            <a:endParaRPr lang="en-CA"/>
          </a:p>
        </p:txBody>
      </p:sp>
    </p:spTree>
    <p:extLst>
      <p:ext uri="{BB962C8B-B14F-4D97-AF65-F5344CB8AC3E}">
        <p14:creationId xmlns:p14="http://schemas.microsoft.com/office/powerpoint/2010/main" val="233111796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BBE1913A-AAB2-5E4B-ACEE-5B17078A7584}"/>
              </a:ext>
            </a:extLst>
          </p:cNvPr>
          <p:cNvSpPr>
            <a:spLocks noGrp="1"/>
          </p:cNvSpPr>
          <p:nvPr>
            <p:ph type="title"/>
          </p:nvPr>
        </p:nvSpPr>
        <p:spPr/>
        <p:txBody>
          <a:bodyPr>
            <a:normAutofit/>
          </a:bodyPr>
          <a:lstStyle/>
          <a:p>
            <a:r>
              <a:rPr lang="en-US" sz="4400" b="1" dirty="0">
                <a:solidFill>
                  <a:srgbClr val="7030A0"/>
                </a:solidFill>
              </a:rPr>
              <a:t>FACT or FICTION?</a:t>
            </a:r>
          </a:p>
        </p:txBody>
      </p:sp>
      <p:sp>
        <p:nvSpPr>
          <p:cNvPr id="6" name="Content Placeholder 5">
            <a:extLst>
              <a:ext uri="{FF2B5EF4-FFF2-40B4-BE49-F238E27FC236}">
                <a16:creationId xmlns:a16="http://schemas.microsoft.com/office/drawing/2014/main" id="{2600BDE0-58C1-D143-8DE4-3AFAC0D89A0F}"/>
              </a:ext>
            </a:extLst>
          </p:cNvPr>
          <p:cNvSpPr>
            <a:spLocks noGrp="1"/>
          </p:cNvSpPr>
          <p:nvPr>
            <p:ph sz="quarter" idx="1"/>
          </p:nvPr>
        </p:nvSpPr>
        <p:spPr/>
        <p:txBody>
          <a:bodyPr/>
          <a:lstStyle/>
          <a:p>
            <a:endParaRPr lang="en-US" dirty="0"/>
          </a:p>
          <a:p>
            <a:endParaRPr lang="en-US" dirty="0"/>
          </a:p>
          <a:p>
            <a:pPr marL="0" indent="0" algn="ctr">
              <a:buNone/>
            </a:pPr>
            <a:r>
              <a:rPr lang="en-US" sz="3200" dirty="0">
                <a:solidFill>
                  <a:srgbClr val="E66914"/>
                </a:solidFill>
              </a:rPr>
              <a:t>“One JUUL Pod (5%) contains as much nicotine as 2 packs of tobacco cigarettes.”</a:t>
            </a:r>
          </a:p>
        </p:txBody>
      </p:sp>
      <p:pic>
        <p:nvPicPr>
          <p:cNvPr id="8" name="Content Placeholder 7">
            <a:extLst>
              <a:ext uri="{FF2B5EF4-FFF2-40B4-BE49-F238E27FC236}">
                <a16:creationId xmlns:a16="http://schemas.microsoft.com/office/drawing/2014/main" id="{63992B0F-DBE0-4E4A-88BF-F7FA6BE94C72}"/>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524456" y="602742"/>
            <a:ext cx="2162344" cy="1543491"/>
          </a:xfrm>
          <a:prstGeom prst="rect">
            <a:avLst/>
          </a:prstGeom>
        </p:spPr>
      </p:pic>
      <p:pic>
        <p:nvPicPr>
          <p:cNvPr id="7" name="Picture 2" descr="M:\Creative\Tobacco\Vaping\Photoshoot\Juul_and_pod.jpg">
            <a:extLst>
              <a:ext uri="{FF2B5EF4-FFF2-40B4-BE49-F238E27FC236}">
                <a16:creationId xmlns:a16="http://schemas.microsoft.com/office/drawing/2014/main" id="{2B79C70C-7285-6E45-8595-00B6C53592BB}"/>
              </a:ext>
            </a:extLst>
          </p:cNvPr>
          <p:cNvPicPr>
            <a:picLocks noChangeAspect="1" noChangeArrowheads="1"/>
          </p:cNvPicPr>
          <p:nvPr/>
        </p:nvPicPr>
        <p:blipFill rotWithShape="1">
          <a:blip r:embed="rId4" cstate="screen">
            <a:extLst>
              <a:ext uri="{28A0092B-C50C-407E-A947-70E740481C1C}">
                <a14:useLocalDpi xmlns:a14="http://schemas.microsoft.com/office/drawing/2010/main"/>
              </a:ext>
            </a:extLst>
          </a:blip>
          <a:srcRect r="13513" b="8024"/>
          <a:stretch/>
        </p:blipFill>
        <p:spPr bwMode="auto">
          <a:xfrm>
            <a:off x="2047248" y="4037076"/>
            <a:ext cx="1100666" cy="2049989"/>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a:extLst>
              <a:ext uri="{FF2B5EF4-FFF2-40B4-BE49-F238E27FC236}">
                <a16:creationId xmlns:a16="http://schemas.microsoft.com/office/drawing/2014/main" id="{A4FF201B-E9DE-1944-B526-50E963A9471C}"/>
              </a:ext>
            </a:extLst>
          </p:cNvPr>
          <p:cNvSpPr txBox="1"/>
          <p:nvPr/>
        </p:nvSpPr>
        <p:spPr>
          <a:xfrm>
            <a:off x="3030686" y="4498952"/>
            <a:ext cx="1685591" cy="584775"/>
          </a:xfrm>
          <a:prstGeom prst="rect">
            <a:avLst/>
          </a:prstGeom>
          <a:noFill/>
        </p:spPr>
        <p:txBody>
          <a:bodyPr wrap="square" rtlCol="0">
            <a:spAutoFit/>
          </a:bodyPr>
          <a:lstStyle/>
          <a:p>
            <a:pPr algn="ctr"/>
            <a:r>
              <a:rPr lang="en-US" sz="3200" b="1" dirty="0"/>
              <a:t>=</a:t>
            </a:r>
          </a:p>
        </p:txBody>
      </p:sp>
      <p:sp>
        <p:nvSpPr>
          <p:cNvPr id="11" name="Slide Number Placeholder 10">
            <a:extLst>
              <a:ext uri="{FF2B5EF4-FFF2-40B4-BE49-F238E27FC236}">
                <a16:creationId xmlns:a16="http://schemas.microsoft.com/office/drawing/2014/main" id="{14A66C8C-EA53-4752-9290-528D7FFA25C3}"/>
              </a:ext>
            </a:extLst>
          </p:cNvPr>
          <p:cNvSpPr>
            <a:spLocks noGrp="1"/>
          </p:cNvSpPr>
          <p:nvPr>
            <p:ph type="sldNum" sz="quarter" idx="15"/>
          </p:nvPr>
        </p:nvSpPr>
        <p:spPr/>
        <p:txBody>
          <a:bodyPr/>
          <a:lstStyle/>
          <a:p>
            <a:fld id="{BA98F0A3-B5B7-4636-8316-1E297B44FAFE}" type="slidenum">
              <a:rPr lang="en-CA" smtClean="0"/>
              <a:pPr/>
              <a:t>14</a:t>
            </a:fld>
            <a:endParaRPr lang="en-CA" dirty="0"/>
          </a:p>
        </p:txBody>
      </p:sp>
      <p:pic>
        <p:nvPicPr>
          <p:cNvPr id="13" name="Picture 12">
            <a:extLst>
              <a:ext uri="{FF2B5EF4-FFF2-40B4-BE49-F238E27FC236}">
                <a16:creationId xmlns:a16="http://schemas.microsoft.com/office/drawing/2014/main" id="{3B3A1BB4-62F5-4A2B-9020-034DCCD5D53B}"/>
              </a:ext>
            </a:extLst>
          </p:cNvPr>
          <p:cNvPicPr>
            <a:picLocks noChangeAspect="1"/>
          </p:cNvPicPr>
          <p:nvPr/>
        </p:nvPicPr>
        <p:blipFill>
          <a:blip r:embed="rId5" cstate="print">
            <a:extLst>
              <a:ext uri="{28A0092B-C50C-407E-A947-70E740481C1C}">
                <a14:useLocalDpi xmlns:a14="http://schemas.microsoft.com/office/drawing/2010/main" val="0"/>
              </a:ext>
              <a:ext uri="{837473B0-CC2E-450A-ABE3-18F120FF3D39}">
                <a1611:picAttrSrcUrl xmlns:a1611="http://schemas.microsoft.com/office/drawing/2016/11/main" r:id="rId6"/>
              </a:ext>
            </a:extLst>
          </a:blip>
          <a:stretch>
            <a:fillRect/>
          </a:stretch>
        </p:blipFill>
        <p:spPr>
          <a:xfrm>
            <a:off x="4109073" y="4254877"/>
            <a:ext cx="2211465" cy="1657700"/>
          </a:xfrm>
          <a:prstGeom prst="rect">
            <a:avLst/>
          </a:prstGeom>
        </p:spPr>
      </p:pic>
    </p:spTree>
    <p:extLst>
      <p:ext uri="{BB962C8B-B14F-4D97-AF65-F5344CB8AC3E}">
        <p14:creationId xmlns:p14="http://schemas.microsoft.com/office/powerpoint/2010/main" val="284065765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870505-3D18-0747-A5C9-80D887F53925}"/>
              </a:ext>
            </a:extLst>
          </p:cNvPr>
          <p:cNvSpPr>
            <a:spLocks noGrp="1"/>
          </p:cNvSpPr>
          <p:nvPr>
            <p:ph type="title"/>
          </p:nvPr>
        </p:nvSpPr>
        <p:spPr/>
        <p:txBody>
          <a:bodyPr>
            <a:normAutofit/>
          </a:bodyPr>
          <a:lstStyle/>
          <a:p>
            <a:r>
              <a:rPr lang="en-US" sz="4400" b="1" dirty="0">
                <a:solidFill>
                  <a:srgbClr val="E66914"/>
                </a:solidFill>
              </a:rPr>
              <a:t>FACT</a:t>
            </a:r>
          </a:p>
        </p:txBody>
      </p:sp>
      <p:sp>
        <p:nvSpPr>
          <p:cNvPr id="3" name="Content Placeholder 2">
            <a:extLst>
              <a:ext uri="{FF2B5EF4-FFF2-40B4-BE49-F238E27FC236}">
                <a16:creationId xmlns:a16="http://schemas.microsoft.com/office/drawing/2014/main" id="{927E4848-BEF7-0148-AA9D-1247B4ED9400}"/>
              </a:ext>
            </a:extLst>
          </p:cNvPr>
          <p:cNvSpPr>
            <a:spLocks noGrp="1"/>
          </p:cNvSpPr>
          <p:nvPr>
            <p:ph sz="quarter" idx="1"/>
          </p:nvPr>
        </p:nvSpPr>
        <p:spPr>
          <a:xfrm>
            <a:off x="628650" y="1825625"/>
            <a:ext cx="7886700" cy="2577042"/>
          </a:xfrm>
        </p:spPr>
        <p:txBody>
          <a:bodyPr>
            <a:normAutofit fontScale="92500" lnSpcReduction="10000"/>
          </a:bodyPr>
          <a:lstStyle/>
          <a:p>
            <a:r>
              <a:rPr lang="en-US" sz="2800" dirty="0"/>
              <a:t>One 5% nicotine POD of JUUL® contains 41 mg of nicotine</a:t>
            </a:r>
          </a:p>
          <a:p>
            <a:r>
              <a:rPr lang="en-US" sz="2800" dirty="0"/>
              <a:t>On average a smoker gets 1 mg of nicotine from a tobacco cigarette</a:t>
            </a:r>
          </a:p>
          <a:p>
            <a:r>
              <a:rPr lang="en-US" sz="2800" dirty="0"/>
              <a:t>So that’s about 40 cigarettes worth of nicotine</a:t>
            </a:r>
          </a:p>
          <a:p>
            <a:r>
              <a:rPr lang="en-US" sz="2800" dirty="0"/>
              <a:t>There are 20 cigarettes in a pack; so that’s 2 packs!</a:t>
            </a:r>
          </a:p>
        </p:txBody>
      </p:sp>
      <p:pic>
        <p:nvPicPr>
          <p:cNvPr id="8" name="Picture 7">
            <a:extLst>
              <a:ext uri="{FF2B5EF4-FFF2-40B4-BE49-F238E27FC236}">
                <a16:creationId xmlns:a16="http://schemas.microsoft.com/office/drawing/2014/main" id="{EAD370BE-CDA5-5A44-83ED-D47EB6DA21E3}"/>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flipH="1">
            <a:off x="3253548" y="4542589"/>
            <a:ext cx="1396657" cy="1792872"/>
          </a:xfrm>
          <a:prstGeom prst="rect">
            <a:avLst/>
          </a:prstGeom>
        </p:spPr>
      </p:pic>
      <p:pic>
        <p:nvPicPr>
          <p:cNvPr id="10" name="Picture 9">
            <a:extLst>
              <a:ext uri="{FF2B5EF4-FFF2-40B4-BE49-F238E27FC236}">
                <a16:creationId xmlns:a16="http://schemas.microsoft.com/office/drawing/2014/main" id="{E0D32885-E6E6-B141-9750-9986FC103515}"/>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410429" y="4548565"/>
            <a:ext cx="1396656" cy="1792870"/>
          </a:xfrm>
          <a:prstGeom prst="rect">
            <a:avLst/>
          </a:prstGeom>
        </p:spPr>
      </p:pic>
      <p:sp>
        <p:nvSpPr>
          <p:cNvPr id="13" name="TextBox 12">
            <a:extLst>
              <a:ext uri="{FF2B5EF4-FFF2-40B4-BE49-F238E27FC236}">
                <a16:creationId xmlns:a16="http://schemas.microsoft.com/office/drawing/2014/main" id="{EEFF8020-B5BD-E64A-BBD6-280B0A3EBC5D}"/>
              </a:ext>
            </a:extLst>
          </p:cNvPr>
          <p:cNvSpPr txBox="1"/>
          <p:nvPr/>
        </p:nvSpPr>
        <p:spPr>
          <a:xfrm>
            <a:off x="2570201" y="4863113"/>
            <a:ext cx="1205901" cy="1015663"/>
          </a:xfrm>
          <a:prstGeom prst="rect">
            <a:avLst/>
          </a:prstGeom>
          <a:noFill/>
        </p:spPr>
        <p:txBody>
          <a:bodyPr wrap="square" rtlCol="0">
            <a:spAutoFit/>
          </a:bodyPr>
          <a:lstStyle/>
          <a:p>
            <a:r>
              <a:rPr lang="en-US" sz="6000" dirty="0"/>
              <a:t>=</a:t>
            </a:r>
          </a:p>
        </p:txBody>
      </p:sp>
      <p:pic>
        <p:nvPicPr>
          <p:cNvPr id="14" name="Picture 2" descr="M:\Creative\Tobacco\Vaping\Photoshoot\Juul_and_pod.jpg">
            <a:extLst>
              <a:ext uri="{FF2B5EF4-FFF2-40B4-BE49-F238E27FC236}">
                <a16:creationId xmlns:a16="http://schemas.microsoft.com/office/drawing/2014/main" id="{F3B8E671-77A1-4646-92F5-809D7ECFA1C0}"/>
              </a:ext>
            </a:extLst>
          </p:cNvPr>
          <p:cNvPicPr>
            <a:picLocks noChangeAspect="1" noChangeArrowheads="1"/>
          </p:cNvPicPr>
          <p:nvPr/>
        </p:nvPicPr>
        <p:blipFill rotWithShape="1">
          <a:blip r:embed="rId5" cstate="screen">
            <a:extLst>
              <a:ext uri="{28A0092B-C50C-407E-A947-70E740481C1C}">
                <a14:useLocalDpi xmlns:a14="http://schemas.microsoft.com/office/drawing/2010/main"/>
              </a:ext>
            </a:extLst>
          </a:blip>
          <a:srcRect r="13513" b="8024"/>
          <a:stretch/>
        </p:blipFill>
        <p:spPr bwMode="auto">
          <a:xfrm>
            <a:off x="1530707" y="4540429"/>
            <a:ext cx="962617" cy="1792873"/>
          </a:xfrm>
          <a:prstGeom prst="rect">
            <a:avLst/>
          </a:prstGeom>
          <a:noFill/>
          <a:extLst>
            <a:ext uri="{909E8E84-426E-40DD-AFC4-6F175D3DCCD1}">
              <a14:hiddenFill xmlns:a14="http://schemas.microsoft.com/office/drawing/2010/main">
                <a:solidFill>
                  <a:srgbClr val="FFFFFF"/>
                </a:solidFill>
              </a14:hiddenFill>
            </a:ext>
          </a:extLst>
        </p:spPr>
      </p:pic>
      <p:sp>
        <p:nvSpPr>
          <p:cNvPr id="16" name="TextBox 15">
            <a:extLst>
              <a:ext uri="{FF2B5EF4-FFF2-40B4-BE49-F238E27FC236}">
                <a16:creationId xmlns:a16="http://schemas.microsoft.com/office/drawing/2014/main" id="{C3661198-F5C3-1B46-9A75-999722C9A37C}"/>
              </a:ext>
            </a:extLst>
          </p:cNvPr>
          <p:cNvSpPr txBox="1"/>
          <p:nvPr/>
        </p:nvSpPr>
        <p:spPr>
          <a:xfrm>
            <a:off x="4674763" y="4810654"/>
            <a:ext cx="735666" cy="1015663"/>
          </a:xfrm>
          <a:prstGeom prst="rect">
            <a:avLst/>
          </a:prstGeom>
          <a:noFill/>
        </p:spPr>
        <p:txBody>
          <a:bodyPr wrap="square" rtlCol="0">
            <a:spAutoFit/>
          </a:bodyPr>
          <a:lstStyle/>
          <a:p>
            <a:r>
              <a:rPr lang="en-US" sz="6000" dirty="0"/>
              <a:t>+</a:t>
            </a:r>
          </a:p>
        </p:txBody>
      </p:sp>
      <p:sp>
        <p:nvSpPr>
          <p:cNvPr id="5" name="Slide Number Placeholder 4">
            <a:extLst>
              <a:ext uri="{FF2B5EF4-FFF2-40B4-BE49-F238E27FC236}">
                <a16:creationId xmlns:a16="http://schemas.microsoft.com/office/drawing/2014/main" id="{FCC5E252-019F-436C-8EE0-5630E3FFC3C1}"/>
              </a:ext>
            </a:extLst>
          </p:cNvPr>
          <p:cNvSpPr>
            <a:spLocks noGrp="1"/>
          </p:cNvSpPr>
          <p:nvPr>
            <p:ph type="sldNum" sz="quarter" idx="15"/>
          </p:nvPr>
        </p:nvSpPr>
        <p:spPr/>
        <p:txBody>
          <a:bodyPr/>
          <a:lstStyle/>
          <a:p>
            <a:fld id="{BA98F0A3-B5B7-4636-8316-1E297B44FAFE}" type="slidenum">
              <a:rPr lang="en-CA" smtClean="0"/>
              <a:pPr/>
              <a:t>15</a:t>
            </a:fld>
            <a:endParaRPr lang="en-CA" dirty="0"/>
          </a:p>
        </p:txBody>
      </p:sp>
    </p:spTree>
    <p:extLst>
      <p:ext uri="{BB962C8B-B14F-4D97-AF65-F5344CB8AC3E}">
        <p14:creationId xmlns:p14="http://schemas.microsoft.com/office/powerpoint/2010/main" val="134352832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1C64E0-1597-C046-9B62-B53271A80E27}"/>
              </a:ext>
            </a:extLst>
          </p:cNvPr>
          <p:cNvSpPr>
            <a:spLocks noGrp="1"/>
          </p:cNvSpPr>
          <p:nvPr>
            <p:ph type="title"/>
          </p:nvPr>
        </p:nvSpPr>
        <p:spPr/>
        <p:txBody>
          <a:bodyPr>
            <a:normAutofit/>
          </a:bodyPr>
          <a:lstStyle/>
          <a:p>
            <a:r>
              <a:rPr lang="en-US" sz="4400" b="1" dirty="0">
                <a:solidFill>
                  <a:srgbClr val="7030A0"/>
                </a:solidFill>
              </a:rPr>
              <a:t>FACT or FICTION?</a:t>
            </a:r>
          </a:p>
        </p:txBody>
      </p:sp>
      <p:sp>
        <p:nvSpPr>
          <p:cNvPr id="3" name="Content Placeholder 2">
            <a:extLst>
              <a:ext uri="{FF2B5EF4-FFF2-40B4-BE49-F238E27FC236}">
                <a16:creationId xmlns:a16="http://schemas.microsoft.com/office/drawing/2014/main" id="{E0B56FEC-BA33-3649-89AD-B002BEB173FC}"/>
              </a:ext>
            </a:extLst>
          </p:cNvPr>
          <p:cNvSpPr>
            <a:spLocks noGrp="1"/>
          </p:cNvSpPr>
          <p:nvPr>
            <p:ph sz="quarter" idx="1"/>
          </p:nvPr>
        </p:nvSpPr>
        <p:spPr/>
        <p:txBody>
          <a:bodyPr>
            <a:normAutofit/>
          </a:bodyPr>
          <a:lstStyle/>
          <a:p>
            <a:pPr marL="0" indent="0" algn="ctr">
              <a:buNone/>
            </a:pPr>
            <a:endParaRPr lang="en-US" sz="3600" dirty="0">
              <a:solidFill>
                <a:srgbClr val="E66914"/>
              </a:solidFill>
            </a:endParaRPr>
          </a:p>
          <a:p>
            <a:pPr marL="0" indent="0" algn="ctr">
              <a:buNone/>
            </a:pPr>
            <a:r>
              <a:rPr lang="en-US" sz="3600" dirty="0">
                <a:solidFill>
                  <a:srgbClr val="E66914"/>
                </a:solidFill>
              </a:rPr>
              <a:t>“E-cigarettes like JUUL or VYPE that contain nicotine salts are safer for youth.” </a:t>
            </a:r>
          </a:p>
        </p:txBody>
      </p:sp>
      <p:pic>
        <p:nvPicPr>
          <p:cNvPr id="4" name="Picture 3">
            <a:extLst>
              <a:ext uri="{FF2B5EF4-FFF2-40B4-BE49-F238E27FC236}">
                <a16:creationId xmlns:a16="http://schemas.microsoft.com/office/drawing/2014/main" id="{3A9D718F-6B0F-B444-962B-645A48579281}"/>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572000" y="4275406"/>
            <a:ext cx="1794018" cy="2293678"/>
          </a:xfrm>
          <a:prstGeom prst="rect">
            <a:avLst/>
          </a:prstGeom>
        </p:spPr>
      </p:pic>
      <p:pic>
        <p:nvPicPr>
          <p:cNvPr id="5" name="Picture 4">
            <a:extLst>
              <a:ext uri="{FF2B5EF4-FFF2-40B4-BE49-F238E27FC236}">
                <a16:creationId xmlns:a16="http://schemas.microsoft.com/office/drawing/2014/main" id="{58A0FB31-7042-A443-B86C-7028AFE5D645}"/>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569639" y="4107751"/>
            <a:ext cx="1151540" cy="2628988"/>
          </a:xfrm>
          <a:prstGeom prst="rect">
            <a:avLst/>
          </a:prstGeom>
        </p:spPr>
      </p:pic>
      <p:sp>
        <p:nvSpPr>
          <p:cNvPr id="7" name="Slide Number Placeholder 6">
            <a:extLst>
              <a:ext uri="{FF2B5EF4-FFF2-40B4-BE49-F238E27FC236}">
                <a16:creationId xmlns:a16="http://schemas.microsoft.com/office/drawing/2014/main" id="{913903C3-AC3B-414D-A565-064E2E010B9A}"/>
              </a:ext>
            </a:extLst>
          </p:cNvPr>
          <p:cNvSpPr>
            <a:spLocks noGrp="1"/>
          </p:cNvSpPr>
          <p:nvPr>
            <p:ph type="sldNum" sz="quarter" idx="15"/>
          </p:nvPr>
        </p:nvSpPr>
        <p:spPr/>
        <p:txBody>
          <a:bodyPr/>
          <a:lstStyle/>
          <a:p>
            <a:fld id="{BA98F0A3-B5B7-4636-8316-1E297B44FAFE}" type="slidenum">
              <a:rPr lang="en-CA" smtClean="0"/>
              <a:pPr/>
              <a:t>16</a:t>
            </a:fld>
            <a:endParaRPr lang="en-CA" dirty="0"/>
          </a:p>
        </p:txBody>
      </p:sp>
    </p:spTree>
    <p:extLst>
      <p:ext uri="{BB962C8B-B14F-4D97-AF65-F5344CB8AC3E}">
        <p14:creationId xmlns:p14="http://schemas.microsoft.com/office/powerpoint/2010/main" val="76131208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5A91A0-3ADD-904F-9016-497F34DD6DD0}"/>
              </a:ext>
            </a:extLst>
          </p:cNvPr>
          <p:cNvSpPr>
            <a:spLocks noGrp="1"/>
          </p:cNvSpPr>
          <p:nvPr>
            <p:ph type="title"/>
          </p:nvPr>
        </p:nvSpPr>
        <p:spPr>
          <a:xfrm>
            <a:off x="628650" y="406576"/>
            <a:ext cx="7467600" cy="765788"/>
          </a:xfrm>
        </p:spPr>
        <p:txBody>
          <a:bodyPr>
            <a:normAutofit/>
          </a:bodyPr>
          <a:lstStyle/>
          <a:p>
            <a:r>
              <a:rPr lang="en-US" sz="4400" b="1" dirty="0">
                <a:solidFill>
                  <a:srgbClr val="E66914"/>
                </a:solidFill>
              </a:rPr>
              <a:t>FICTION</a:t>
            </a:r>
          </a:p>
        </p:txBody>
      </p:sp>
      <p:sp>
        <p:nvSpPr>
          <p:cNvPr id="3" name="Content Placeholder 2">
            <a:extLst>
              <a:ext uri="{FF2B5EF4-FFF2-40B4-BE49-F238E27FC236}">
                <a16:creationId xmlns:a16="http://schemas.microsoft.com/office/drawing/2014/main" id="{4AE7ADF4-50AF-DA41-8AE4-BC97396FA4AF}"/>
              </a:ext>
            </a:extLst>
          </p:cNvPr>
          <p:cNvSpPr>
            <a:spLocks noGrp="1"/>
          </p:cNvSpPr>
          <p:nvPr>
            <p:ph sz="quarter" idx="1"/>
          </p:nvPr>
        </p:nvSpPr>
        <p:spPr>
          <a:xfrm>
            <a:off x="628650" y="1380932"/>
            <a:ext cx="7886700" cy="5057190"/>
          </a:xfrm>
        </p:spPr>
        <p:txBody>
          <a:bodyPr>
            <a:normAutofit fontScale="92500"/>
          </a:bodyPr>
          <a:lstStyle/>
          <a:p>
            <a:pPr marL="0" indent="0">
              <a:buNone/>
            </a:pPr>
            <a:r>
              <a:rPr lang="en-US" sz="2800" dirty="0"/>
              <a:t>They are designed to make them easier for youth to use and to maximize their exposure to nicotine </a:t>
            </a:r>
          </a:p>
          <a:p>
            <a:pPr marL="0" indent="0">
              <a:buNone/>
            </a:pPr>
            <a:endParaRPr lang="en-US" sz="2800" dirty="0"/>
          </a:p>
          <a:p>
            <a:r>
              <a:rPr lang="en-US" sz="2800" dirty="0"/>
              <a:t>They are made to look “</a:t>
            </a:r>
            <a:r>
              <a:rPr lang="en-US" sz="2800" b="1" dirty="0"/>
              <a:t>techy</a:t>
            </a:r>
            <a:r>
              <a:rPr lang="en-US" sz="2800" dirty="0"/>
              <a:t>” </a:t>
            </a:r>
            <a:r>
              <a:rPr lang="en-US" sz="2800" b="1" dirty="0"/>
              <a:t>or cool</a:t>
            </a:r>
          </a:p>
          <a:p>
            <a:r>
              <a:rPr lang="en-US" sz="2800" dirty="0"/>
              <a:t>They are made to be </a:t>
            </a:r>
            <a:r>
              <a:rPr lang="en-US" sz="2800" b="1" dirty="0"/>
              <a:t>easier to hide</a:t>
            </a:r>
          </a:p>
          <a:p>
            <a:r>
              <a:rPr lang="en-US" sz="2800" dirty="0"/>
              <a:t>They are relatively </a:t>
            </a:r>
            <a:r>
              <a:rPr lang="en-US" sz="2800" b="1" dirty="0"/>
              <a:t>cheap </a:t>
            </a:r>
          </a:p>
          <a:p>
            <a:r>
              <a:rPr lang="en-US" sz="2800" dirty="0"/>
              <a:t>They contain nicotine salts which</a:t>
            </a:r>
          </a:p>
          <a:p>
            <a:pPr lvl="1"/>
            <a:r>
              <a:rPr lang="en-US" sz="2500" dirty="0"/>
              <a:t> Makes the flavours </a:t>
            </a:r>
            <a:r>
              <a:rPr lang="en-US" sz="2500" b="1" dirty="0"/>
              <a:t>taste better</a:t>
            </a:r>
          </a:p>
          <a:p>
            <a:pPr lvl="1"/>
            <a:r>
              <a:rPr lang="en-US" sz="2500" dirty="0"/>
              <a:t> Makes them </a:t>
            </a:r>
            <a:r>
              <a:rPr lang="en-US" sz="2500" b="1" dirty="0"/>
              <a:t>less harsh </a:t>
            </a:r>
            <a:r>
              <a:rPr lang="en-US" sz="2500" dirty="0"/>
              <a:t>on your throat-easier for youth</a:t>
            </a:r>
          </a:p>
          <a:p>
            <a:r>
              <a:rPr lang="en-US" sz="2800" u="sng" dirty="0"/>
              <a:t>But</a:t>
            </a:r>
            <a:r>
              <a:rPr lang="en-US" sz="2800" dirty="0"/>
              <a:t> they also deliver a lot </a:t>
            </a:r>
            <a:r>
              <a:rPr lang="en-US" sz="2800" b="1" dirty="0"/>
              <a:t>more nicotine</a:t>
            </a:r>
            <a:r>
              <a:rPr lang="en-US" sz="2800" dirty="0"/>
              <a:t>…increasing the chances of becoming addicted!</a:t>
            </a:r>
          </a:p>
        </p:txBody>
      </p:sp>
      <p:sp>
        <p:nvSpPr>
          <p:cNvPr id="5" name="Slide Number Placeholder 4">
            <a:extLst>
              <a:ext uri="{FF2B5EF4-FFF2-40B4-BE49-F238E27FC236}">
                <a16:creationId xmlns:a16="http://schemas.microsoft.com/office/drawing/2014/main" id="{4EE9F1A7-05E1-400A-B54E-5B408D6F669E}"/>
              </a:ext>
            </a:extLst>
          </p:cNvPr>
          <p:cNvSpPr>
            <a:spLocks noGrp="1"/>
          </p:cNvSpPr>
          <p:nvPr>
            <p:ph type="sldNum" sz="quarter" idx="15"/>
          </p:nvPr>
        </p:nvSpPr>
        <p:spPr/>
        <p:txBody>
          <a:bodyPr/>
          <a:lstStyle/>
          <a:p>
            <a:fld id="{BA98F0A3-B5B7-4636-8316-1E297B44FAFE}" type="slidenum">
              <a:rPr lang="en-CA" smtClean="0"/>
              <a:pPr/>
              <a:t>17</a:t>
            </a:fld>
            <a:endParaRPr lang="en-CA" dirty="0"/>
          </a:p>
        </p:txBody>
      </p:sp>
    </p:spTree>
    <p:extLst>
      <p:ext uri="{BB962C8B-B14F-4D97-AF65-F5344CB8AC3E}">
        <p14:creationId xmlns:p14="http://schemas.microsoft.com/office/powerpoint/2010/main" val="118524779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595BF8-08AE-9D46-BA12-26A2D9A3789A}"/>
              </a:ext>
            </a:extLst>
          </p:cNvPr>
          <p:cNvSpPr>
            <a:spLocks noGrp="1"/>
          </p:cNvSpPr>
          <p:nvPr>
            <p:ph type="title"/>
          </p:nvPr>
        </p:nvSpPr>
        <p:spPr/>
        <p:txBody>
          <a:bodyPr>
            <a:normAutofit/>
          </a:bodyPr>
          <a:lstStyle/>
          <a:p>
            <a:r>
              <a:rPr lang="en-US" sz="4400" b="1" dirty="0">
                <a:solidFill>
                  <a:srgbClr val="7030A0"/>
                </a:solidFill>
              </a:rPr>
              <a:t>FACT or FICTION?</a:t>
            </a:r>
          </a:p>
        </p:txBody>
      </p:sp>
      <p:sp>
        <p:nvSpPr>
          <p:cNvPr id="3" name="Content Placeholder 2">
            <a:extLst>
              <a:ext uri="{FF2B5EF4-FFF2-40B4-BE49-F238E27FC236}">
                <a16:creationId xmlns:a16="http://schemas.microsoft.com/office/drawing/2014/main" id="{BE308FCB-578A-2E4B-B703-2A423F4F4187}"/>
              </a:ext>
            </a:extLst>
          </p:cNvPr>
          <p:cNvSpPr>
            <a:spLocks noGrp="1"/>
          </p:cNvSpPr>
          <p:nvPr>
            <p:ph sz="quarter" idx="1"/>
          </p:nvPr>
        </p:nvSpPr>
        <p:spPr>
          <a:xfrm>
            <a:off x="162963" y="1417638"/>
            <a:ext cx="8523838" cy="3507447"/>
          </a:xfrm>
        </p:spPr>
        <p:txBody>
          <a:bodyPr/>
          <a:lstStyle/>
          <a:p>
            <a:pPr marL="0" indent="0">
              <a:buNone/>
            </a:pPr>
            <a:endParaRPr lang="en-US" dirty="0">
              <a:solidFill>
                <a:srgbClr val="E66914"/>
              </a:solidFill>
            </a:endParaRPr>
          </a:p>
          <a:p>
            <a:pPr marL="0" indent="0">
              <a:buNone/>
            </a:pPr>
            <a:endParaRPr lang="en-US" dirty="0">
              <a:solidFill>
                <a:srgbClr val="E66914"/>
              </a:solidFill>
            </a:endParaRPr>
          </a:p>
          <a:p>
            <a:pPr marL="0" indent="0" algn="ctr">
              <a:buNone/>
            </a:pPr>
            <a:r>
              <a:rPr lang="en-US" sz="3600" dirty="0">
                <a:solidFill>
                  <a:srgbClr val="E66914"/>
                </a:solidFill>
              </a:rPr>
              <a:t>“Nicotine is the most addictive drug </a:t>
            </a:r>
          </a:p>
          <a:p>
            <a:pPr marL="0" indent="0" algn="ctr">
              <a:buNone/>
            </a:pPr>
            <a:r>
              <a:rPr lang="en-US" sz="3600" dirty="0">
                <a:solidFill>
                  <a:srgbClr val="E66914"/>
                </a:solidFill>
              </a:rPr>
              <a:t>in society.  </a:t>
            </a:r>
          </a:p>
          <a:p>
            <a:pPr marL="0" indent="0" algn="ctr">
              <a:buNone/>
            </a:pPr>
            <a:r>
              <a:rPr lang="en-US" sz="3600" dirty="0">
                <a:solidFill>
                  <a:srgbClr val="E66914"/>
                </a:solidFill>
              </a:rPr>
              <a:t>You can become addicted to it in </a:t>
            </a:r>
          </a:p>
          <a:p>
            <a:pPr marL="0" indent="0" algn="ctr">
              <a:buNone/>
            </a:pPr>
            <a:r>
              <a:rPr lang="en-US" sz="3600" dirty="0">
                <a:solidFill>
                  <a:srgbClr val="E66914"/>
                </a:solidFill>
              </a:rPr>
              <a:t>as little as 24 hours.”</a:t>
            </a:r>
          </a:p>
        </p:txBody>
      </p:sp>
      <p:sp>
        <p:nvSpPr>
          <p:cNvPr id="5" name="Slide Number Placeholder 4">
            <a:extLst>
              <a:ext uri="{FF2B5EF4-FFF2-40B4-BE49-F238E27FC236}">
                <a16:creationId xmlns:a16="http://schemas.microsoft.com/office/drawing/2014/main" id="{2E45928D-E624-4F1A-981D-FCCC3808849E}"/>
              </a:ext>
            </a:extLst>
          </p:cNvPr>
          <p:cNvSpPr>
            <a:spLocks noGrp="1"/>
          </p:cNvSpPr>
          <p:nvPr>
            <p:ph type="sldNum" sz="quarter" idx="15"/>
          </p:nvPr>
        </p:nvSpPr>
        <p:spPr/>
        <p:txBody>
          <a:bodyPr/>
          <a:lstStyle/>
          <a:p>
            <a:fld id="{BA98F0A3-B5B7-4636-8316-1E297B44FAFE}" type="slidenum">
              <a:rPr lang="en-CA" smtClean="0"/>
              <a:pPr/>
              <a:t>18</a:t>
            </a:fld>
            <a:endParaRPr lang="en-CA" dirty="0"/>
          </a:p>
        </p:txBody>
      </p:sp>
    </p:spTree>
    <p:extLst>
      <p:ext uri="{BB962C8B-B14F-4D97-AF65-F5344CB8AC3E}">
        <p14:creationId xmlns:p14="http://schemas.microsoft.com/office/powerpoint/2010/main" val="205697705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4349A4-138B-0F40-BA6C-9DAEB8A0268C}"/>
              </a:ext>
            </a:extLst>
          </p:cNvPr>
          <p:cNvSpPr>
            <a:spLocks noGrp="1"/>
          </p:cNvSpPr>
          <p:nvPr>
            <p:ph type="title"/>
          </p:nvPr>
        </p:nvSpPr>
        <p:spPr/>
        <p:txBody>
          <a:bodyPr/>
          <a:lstStyle/>
          <a:p>
            <a:r>
              <a:rPr lang="en-US" sz="3600" b="1" dirty="0">
                <a:solidFill>
                  <a:srgbClr val="E66914"/>
                </a:solidFill>
              </a:rPr>
              <a:t>FACT</a:t>
            </a:r>
            <a:br>
              <a:rPr lang="en-US" sz="3600" b="1" dirty="0">
                <a:solidFill>
                  <a:srgbClr val="E66914"/>
                </a:solidFill>
              </a:rPr>
            </a:br>
            <a:endParaRPr lang="en-US" dirty="0"/>
          </a:p>
        </p:txBody>
      </p:sp>
      <p:sp>
        <p:nvSpPr>
          <p:cNvPr id="3" name="Content Placeholder 2">
            <a:extLst>
              <a:ext uri="{FF2B5EF4-FFF2-40B4-BE49-F238E27FC236}">
                <a16:creationId xmlns:a16="http://schemas.microsoft.com/office/drawing/2014/main" id="{099F441F-FC20-8442-91DF-D9BFB2C74806}"/>
              </a:ext>
            </a:extLst>
          </p:cNvPr>
          <p:cNvSpPr>
            <a:spLocks noGrp="1"/>
          </p:cNvSpPr>
          <p:nvPr>
            <p:ph sz="quarter" idx="1"/>
          </p:nvPr>
        </p:nvSpPr>
        <p:spPr/>
        <p:txBody>
          <a:bodyPr>
            <a:normAutofit/>
          </a:bodyPr>
          <a:lstStyle/>
          <a:p>
            <a:r>
              <a:rPr lang="en-US" sz="2800" dirty="0"/>
              <a:t>Nicotine is a highly addictive drug.</a:t>
            </a:r>
          </a:p>
          <a:p>
            <a:pPr marL="0" indent="0">
              <a:buNone/>
            </a:pPr>
            <a:endParaRPr lang="en-US" sz="2800" dirty="0"/>
          </a:p>
          <a:p>
            <a:r>
              <a:rPr lang="en-US" sz="2800" dirty="0"/>
              <a:t>You can become hooked on nicotine really quickly, even after using it just once.</a:t>
            </a:r>
          </a:p>
        </p:txBody>
      </p:sp>
      <p:sp>
        <p:nvSpPr>
          <p:cNvPr id="5" name="Slide Number Placeholder 4">
            <a:extLst>
              <a:ext uri="{FF2B5EF4-FFF2-40B4-BE49-F238E27FC236}">
                <a16:creationId xmlns:a16="http://schemas.microsoft.com/office/drawing/2014/main" id="{A08A2505-5594-4984-ABD8-C6EBB7427C14}"/>
              </a:ext>
            </a:extLst>
          </p:cNvPr>
          <p:cNvSpPr>
            <a:spLocks noGrp="1"/>
          </p:cNvSpPr>
          <p:nvPr>
            <p:ph type="sldNum" sz="quarter" idx="15"/>
          </p:nvPr>
        </p:nvSpPr>
        <p:spPr/>
        <p:txBody>
          <a:bodyPr/>
          <a:lstStyle/>
          <a:p>
            <a:fld id="{BA98F0A3-B5B7-4636-8316-1E297B44FAFE}" type="slidenum">
              <a:rPr lang="en-CA" smtClean="0"/>
              <a:pPr/>
              <a:t>19</a:t>
            </a:fld>
            <a:endParaRPr lang="en-CA" dirty="0"/>
          </a:p>
        </p:txBody>
      </p:sp>
    </p:spTree>
    <p:extLst>
      <p:ext uri="{BB962C8B-B14F-4D97-AF65-F5344CB8AC3E}">
        <p14:creationId xmlns:p14="http://schemas.microsoft.com/office/powerpoint/2010/main" val="200714656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62C0A5-D483-B946-86FB-578F87603CF0}"/>
              </a:ext>
            </a:extLst>
          </p:cNvPr>
          <p:cNvSpPr>
            <a:spLocks noGrp="1"/>
          </p:cNvSpPr>
          <p:nvPr>
            <p:ph type="title"/>
          </p:nvPr>
        </p:nvSpPr>
        <p:spPr/>
        <p:txBody>
          <a:bodyPr>
            <a:normAutofit/>
          </a:bodyPr>
          <a:lstStyle/>
          <a:p>
            <a:r>
              <a:rPr lang="en-US" sz="4400" b="1" dirty="0">
                <a:solidFill>
                  <a:srgbClr val="7030A0"/>
                </a:solidFill>
              </a:rPr>
              <a:t>FACT or FICTION?</a:t>
            </a:r>
          </a:p>
        </p:txBody>
      </p:sp>
      <p:sp>
        <p:nvSpPr>
          <p:cNvPr id="3" name="Content Placeholder 2">
            <a:extLst>
              <a:ext uri="{FF2B5EF4-FFF2-40B4-BE49-F238E27FC236}">
                <a16:creationId xmlns:a16="http://schemas.microsoft.com/office/drawing/2014/main" id="{B213B9A1-CD38-0C47-A976-780F81D95E58}"/>
              </a:ext>
            </a:extLst>
          </p:cNvPr>
          <p:cNvSpPr>
            <a:spLocks noGrp="1"/>
          </p:cNvSpPr>
          <p:nvPr>
            <p:ph sz="quarter" idx="1"/>
          </p:nvPr>
        </p:nvSpPr>
        <p:spPr>
          <a:xfrm>
            <a:off x="532079" y="1823512"/>
            <a:ext cx="8014391" cy="2297903"/>
          </a:xfrm>
        </p:spPr>
        <p:txBody>
          <a:bodyPr>
            <a:normAutofit/>
          </a:bodyPr>
          <a:lstStyle/>
          <a:p>
            <a:pPr marL="0" indent="0" algn="ctr">
              <a:buNone/>
            </a:pPr>
            <a:r>
              <a:rPr lang="en-US" sz="3600" dirty="0">
                <a:solidFill>
                  <a:srgbClr val="E66914"/>
                </a:solidFill>
              </a:rPr>
              <a:t>  “Using nicotine before the age of 25 </a:t>
            </a:r>
          </a:p>
          <a:p>
            <a:pPr marL="0" indent="0" algn="ctr">
              <a:buNone/>
            </a:pPr>
            <a:r>
              <a:rPr lang="en-US" sz="3600" dirty="0">
                <a:solidFill>
                  <a:srgbClr val="E66914"/>
                </a:solidFill>
              </a:rPr>
              <a:t>can harm your brain </a:t>
            </a:r>
          </a:p>
          <a:p>
            <a:pPr marL="0" indent="0" algn="ctr">
              <a:buNone/>
            </a:pPr>
            <a:r>
              <a:rPr lang="en-US" sz="3600" dirty="0">
                <a:solidFill>
                  <a:srgbClr val="E66914"/>
                </a:solidFill>
              </a:rPr>
              <a:t>because it’s still developing.” </a:t>
            </a:r>
          </a:p>
        </p:txBody>
      </p:sp>
      <p:pic>
        <p:nvPicPr>
          <p:cNvPr id="4" name="Picture 2" descr="C:\Users\rcohen01\AppData\Local\Microsoft\Windows\Temporary Internet Files\Content.IE5\BBTIBQTZ\brain-diagram[1].png">
            <a:extLst>
              <a:ext uri="{FF2B5EF4-FFF2-40B4-BE49-F238E27FC236}">
                <a16:creationId xmlns:a16="http://schemas.microsoft.com/office/drawing/2014/main" id="{7EF3C9BD-ACC1-D743-AC8E-E088EE8CD78D}"/>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flipH="1">
            <a:off x="3201898" y="4266270"/>
            <a:ext cx="1978204" cy="2156080"/>
          </a:xfrm>
          <a:prstGeom prst="rect">
            <a:avLst/>
          </a:prstGeom>
          <a:noFill/>
          <a:extLst>
            <a:ext uri="{909E8E84-426E-40DD-AFC4-6F175D3DCCD1}">
              <a14:hiddenFill xmlns:a14="http://schemas.microsoft.com/office/drawing/2010/main">
                <a:solidFill>
                  <a:srgbClr val="FFFFFF"/>
                </a:solidFill>
              </a14:hiddenFill>
            </a:ext>
          </a:extLst>
        </p:spPr>
      </p:pic>
      <p:sp>
        <p:nvSpPr>
          <p:cNvPr id="6" name="Slide Number Placeholder 5">
            <a:extLst>
              <a:ext uri="{FF2B5EF4-FFF2-40B4-BE49-F238E27FC236}">
                <a16:creationId xmlns:a16="http://schemas.microsoft.com/office/drawing/2014/main" id="{ABC06328-A70F-48E5-99B4-E90C23952886}"/>
              </a:ext>
            </a:extLst>
          </p:cNvPr>
          <p:cNvSpPr>
            <a:spLocks noGrp="1"/>
          </p:cNvSpPr>
          <p:nvPr>
            <p:ph type="sldNum" sz="quarter" idx="15"/>
          </p:nvPr>
        </p:nvSpPr>
        <p:spPr/>
        <p:txBody>
          <a:bodyPr/>
          <a:lstStyle/>
          <a:p>
            <a:fld id="{BA98F0A3-B5B7-4636-8316-1E297B44FAFE}" type="slidenum">
              <a:rPr lang="en-CA" smtClean="0"/>
              <a:pPr/>
              <a:t>20</a:t>
            </a:fld>
            <a:endParaRPr lang="en-CA" dirty="0"/>
          </a:p>
        </p:txBody>
      </p:sp>
    </p:spTree>
    <p:extLst>
      <p:ext uri="{BB962C8B-B14F-4D97-AF65-F5344CB8AC3E}">
        <p14:creationId xmlns:p14="http://schemas.microsoft.com/office/powerpoint/2010/main" val="340923793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5C0C12-90FA-614A-96B8-C7FF94F6D82C}"/>
              </a:ext>
            </a:extLst>
          </p:cNvPr>
          <p:cNvSpPr>
            <a:spLocks noGrp="1"/>
          </p:cNvSpPr>
          <p:nvPr>
            <p:ph type="title"/>
          </p:nvPr>
        </p:nvSpPr>
        <p:spPr>
          <a:xfrm>
            <a:off x="661416" y="1631677"/>
            <a:ext cx="7467600" cy="1143000"/>
          </a:xfrm>
        </p:spPr>
        <p:txBody>
          <a:bodyPr>
            <a:normAutofit fontScale="90000"/>
          </a:bodyPr>
          <a:lstStyle/>
          <a:p>
            <a:br>
              <a:rPr lang="en-US" sz="4400" b="1" dirty="0">
                <a:solidFill>
                  <a:schemeClr val="accent2"/>
                </a:solidFill>
              </a:rPr>
            </a:br>
            <a:r>
              <a:rPr lang="en-US" sz="4400" b="1" dirty="0">
                <a:solidFill>
                  <a:srgbClr val="E66914"/>
                </a:solidFill>
              </a:rPr>
              <a:t>FACT </a:t>
            </a:r>
            <a:r>
              <a:rPr lang="en-US" sz="4400" b="1" dirty="0">
                <a:solidFill>
                  <a:schemeClr val="accent2"/>
                </a:solidFill>
              </a:rPr>
              <a:t> </a:t>
            </a:r>
            <a:br>
              <a:rPr lang="en-US" sz="4400" b="1" dirty="0">
                <a:solidFill>
                  <a:schemeClr val="accent2"/>
                </a:solidFill>
              </a:rPr>
            </a:br>
            <a:br>
              <a:rPr lang="en-US" sz="4400" b="1" dirty="0">
                <a:solidFill>
                  <a:schemeClr val="accent2"/>
                </a:solidFill>
              </a:rPr>
            </a:br>
            <a:r>
              <a:rPr lang="en-US" sz="3100" b="1" dirty="0">
                <a:solidFill>
                  <a:srgbClr val="7030A0"/>
                </a:solidFill>
              </a:rPr>
              <a:t>Nicotine damages the developing adolescent brain</a:t>
            </a:r>
            <a:br>
              <a:rPr lang="en-US" sz="4400" dirty="0"/>
            </a:br>
            <a:endParaRPr lang="en-US" sz="4400" b="1" dirty="0">
              <a:solidFill>
                <a:schemeClr val="accent2"/>
              </a:solidFill>
            </a:endParaRPr>
          </a:p>
        </p:txBody>
      </p:sp>
      <p:sp>
        <p:nvSpPr>
          <p:cNvPr id="3" name="Content Placeholder 2">
            <a:extLst>
              <a:ext uri="{FF2B5EF4-FFF2-40B4-BE49-F238E27FC236}">
                <a16:creationId xmlns:a16="http://schemas.microsoft.com/office/drawing/2014/main" id="{74EAE4DC-E4C8-0840-B2ED-453ECC8F0802}"/>
              </a:ext>
            </a:extLst>
          </p:cNvPr>
          <p:cNvSpPr>
            <a:spLocks noGrp="1"/>
          </p:cNvSpPr>
          <p:nvPr>
            <p:ph sz="quarter" idx="1"/>
          </p:nvPr>
        </p:nvSpPr>
        <p:spPr>
          <a:xfrm>
            <a:off x="628650" y="2344847"/>
            <a:ext cx="7886700" cy="3832115"/>
          </a:xfrm>
        </p:spPr>
        <p:txBody>
          <a:bodyPr>
            <a:normAutofit/>
          </a:bodyPr>
          <a:lstStyle/>
          <a:p>
            <a:pPr marL="0" indent="0">
              <a:buNone/>
            </a:pPr>
            <a:r>
              <a:rPr lang="en-US" sz="2800" dirty="0"/>
              <a:t>Nicotine can harm the part of the brain that controls: </a:t>
            </a:r>
          </a:p>
          <a:p>
            <a:pPr lvl="1"/>
            <a:r>
              <a:rPr lang="en-US" sz="2800" dirty="0"/>
              <a:t>Learning </a:t>
            </a:r>
          </a:p>
          <a:p>
            <a:pPr lvl="2"/>
            <a:r>
              <a:rPr lang="en-US" sz="2500" dirty="0"/>
              <a:t>attention and concentration</a:t>
            </a:r>
          </a:p>
          <a:p>
            <a:pPr lvl="2"/>
            <a:r>
              <a:rPr lang="en-US" sz="2500" dirty="0"/>
              <a:t>memory</a:t>
            </a:r>
          </a:p>
          <a:p>
            <a:pPr lvl="2"/>
            <a:r>
              <a:rPr lang="en-US" sz="2500" dirty="0"/>
              <a:t>learning and problem solving</a:t>
            </a:r>
          </a:p>
          <a:p>
            <a:pPr lvl="1"/>
            <a:r>
              <a:rPr lang="en-US" sz="2800" dirty="0"/>
              <a:t>Mood</a:t>
            </a:r>
          </a:p>
          <a:p>
            <a:pPr lvl="1"/>
            <a:r>
              <a:rPr lang="en-US" sz="2800" dirty="0"/>
              <a:t>Stress ☹︎☹️</a:t>
            </a:r>
          </a:p>
          <a:p>
            <a:pPr marL="342900" lvl="1" indent="0">
              <a:buNone/>
            </a:pPr>
            <a:endParaRPr lang="en-US" sz="2800" dirty="0"/>
          </a:p>
          <a:p>
            <a:endParaRPr lang="en-US" sz="1400" dirty="0"/>
          </a:p>
          <a:p>
            <a:endParaRPr lang="en-US" dirty="0"/>
          </a:p>
        </p:txBody>
      </p:sp>
      <p:sp>
        <p:nvSpPr>
          <p:cNvPr id="4" name="TextBox 3">
            <a:extLst>
              <a:ext uri="{FF2B5EF4-FFF2-40B4-BE49-F238E27FC236}">
                <a16:creationId xmlns:a16="http://schemas.microsoft.com/office/drawing/2014/main" id="{2FD36B06-D180-6949-9F22-A732443B0545}"/>
              </a:ext>
            </a:extLst>
          </p:cNvPr>
          <p:cNvSpPr txBox="1"/>
          <p:nvPr/>
        </p:nvSpPr>
        <p:spPr>
          <a:xfrm>
            <a:off x="2693163" y="3114392"/>
            <a:ext cx="1815463" cy="2342763"/>
          </a:xfrm>
          <a:prstGeom prst="rect">
            <a:avLst/>
          </a:prstGeom>
          <a:noFill/>
        </p:spPr>
        <p:txBody>
          <a:bodyPr wrap="square" rtlCol="0">
            <a:spAutoFit/>
          </a:bodyPr>
          <a:lstStyle/>
          <a:p>
            <a:r>
              <a:rPr lang="en-US" sz="3200" dirty="0"/>
              <a:t>☹️</a:t>
            </a:r>
          </a:p>
          <a:p>
            <a:endParaRPr lang="en-US" sz="2400" dirty="0"/>
          </a:p>
          <a:p>
            <a:endParaRPr lang="en-US" sz="1000" dirty="0"/>
          </a:p>
          <a:p>
            <a:endParaRPr lang="en-US" sz="3600" dirty="0"/>
          </a:p>
          <a:p>
            <a:endParaRPr lang="en-US" sz="1050" dirty="0"/>
          </a:p>
          <a:p>
            <a:r>
              <a:rPr lang="en-US" sz="3200" dirty="0"/>
              <a:t>😬</a:t>
            </a:r>
          </a:p>
        </p:txBody>
      </p:sp>
      <p:sp>
        <p:nvSpPr>
          <p:cNvPr id="6" name="Slide Number Placeholder 5">
            <a:extLst>
              <a:ext uri="{FF2B5EF4-FFF2-40B4-BE49-F238E27FC236}">
                <a16:creationId xmlns:a16="http://schemas.microsoft.com/office/drawing/2014/main" id="{8A2D8954-1619-43E9-844E-287331FABB32}"/>
              </a:ext>
            </a:extLst>
          </p:cNvPr>
          <p:cNvSpPr>
            <a:spLocks noGrp="1"/>
          </p:cNvSpPr>
          <p:nvPr>
            <p:ph type="sldNum" sz="quarter" idx="15"/>
          </p:nvPr>
        </p:nvSpPr>
        <p:spPr/>
        <p:txBody>
          <a:bodyPr/>
          <a:lstStyle/>
          <a:p>
            <a:fld id="{BA98F0A3-B5B7-4636-8316-1E297B44FAFE}" type="slidenum">
              <a:rPr lang="en-CA" smtClean="0"/>
              <a:pPr/>
              <a:t>21</a:t>
            </a:fld>
            <a:endParaRPr lang="en-CA" dirty="0"/>
          </a:p>
        </p:txBody>
      </p:sp>
    </p:spTree>
    <p:extLst>
      <p:ext uri="{BB962C8B-B14F-4D97-AF65-F5344CB8AC3E}">
        <p14:creationId xmlns:p14="http://schemas.microsoft.com/office/powerpoint/2010/main" val="276534868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9441D0-E45A-3548-AD00-CB9FA16895BA}"/>
              </a:ext>
            </a:extLst>
          </p:cNvPr>
          <p:cNvSpPr>
            <a:spLocks noGrp="1"/>
          </p:cNvSpPr>
          <p:nvPr>
            <p:ph type="title"/>
          </p:nvPr>
        </p:nvSpPr>
        <p:spPr/>
        <p:txBody>
          <a:bodyPr>
            <a:normAutofit/>
          </a:bodyPr>
          <a:lstStyle/>
          <a:p>
            <a:r>
              <a:rPr lang="en-US" sz="4400" b="1" dirty="0">
                <a:solidFill>
                  <a:srgbClr val="7030A0"/>
                </a:solidFill>
              </a:rPr>
              <a:t>FACT or FICTION?</a:t>
            </a:r>
          </a:p>
        </p:txBody>
      </p:sp>
      <p:sp>
        <p:nvSpPr>
          <p:cNvPr id="3" name="Content Placeholder 2">
            <a:extLst>
              <a:ext uri="{FF2B5EF4-FFF2-40B4-BE49-F238E27FC236}">
                <a16:creationId xmlns:a16="http://schemas.microsoft.com/office/drawing/2014/main" id="{F59B8DE5-E931-DD4B-AEEF-132E3A849DD5}"/>
              </a:ext>
            </a:extLst>
          </p:cNvPr>
          <p:cNvSpPr>
            <a:spLocks noGrp="1"/>
          </p:cNvSpPr>
          <p:nvPr>
            <p:ph sz="quarter" idx="1"/>
          </p:nvPr>
        </p:nvSpPr>
        <p:spPr>
          <a:xfrm>
            <a:off x="628650" y="2312322"/>
            <a:ext cx="7886700" cy="4351338"/>
          </a:xfrm>
        </p:spPr>
        <p:txBody>
          <a:bodyPr>
            <a:normAutofit/>
          </a:bodyPr>
          <a:lstStyle/>
          <a:p>
            <a:pPr marL="0" indent="0" algn="ctr">
              <a:buNone/>
            </a:pPr>
            <a:r>
              <a:rPr lang="en-US" sz="3200" dirty="0">
                <a:solidFill>
                  <a:srgbClr val="E66914"/>
                </a:solidFill>
              </a:rPr>
              <a:t>“Nicotine is a poison that can be </a:t>
            </a:r>
          </a:p>
          <a:p>
            <a:pPr marL="0" indent="0" algn="ctr">
              <a:buNone/>
            </a:pPr>
            <a:r>
              <a:rPr lang="en-US" sz="3200" dirty="0">
                <a:solidFill>
                  <a:srgbClr val="E66914"/>
                </a:solidFill>
              </a:rPr>
              <a:t>harmful or fatal</a:t>
            </a:r>
          </a:p>
          <a:p>
            <a:pPr marL="0" indent="0" algn="ctr">
              <a:buNone/>
            </a:pPr>
            <a:r>
              <a:rPr lang="en-US" sz="3200" dirty="0">
                <a:solidFill>
                  <a:srgbClr val="E66914"/>
                </a:solidFill>
              </a:rPr>
              <a:t> if absorbed through the skin or swallowed.”</a:t>
            </a:r>
          </a:p>
        </p:txBody>
      </p:sp>
      <p:sp>
        <p:nvSpPr>
          <p:cNvPr id="5" name="Slide Number Placeholder 4">
            <a:extLst>
              <a:ext uri="{FF2B5EF4-FFF2-40B4-BE49-F238E27FC236}">
                <a16:creationId xmlns:a16="http://schemas.microsoft.com/office/drawing/2014/main" id="{0F9E7E4D-F7CF-4F26-B3E1-85DB4B01CDE9}"/>
              </a:ext>
            </a:extLst>
          </p:cNvPr>
          <p:cNvSpPr>
            <a:spLocks noGrp="1"/>
          </p:cNvSpPr>
          <p:nvPr>
            <p:ph type="sldNum" sz="quarter" idx="15"/>
          </p:nvPr>
        </p:nvSpPr>
        <p:spPr/>
        <p:txBody>
          <a:bodyPr/>
          <a:lstStyle/>
          <a:p>
            <a:fld id="{BA98F0A3-B5B7-4636-8316-1E297B44FAFE}" type="slidenum">
              <a:rPr lang="en-CA" smtClean="0"/>
              <a:pPr/>
              <a:t>22</a:t>
            </a:fld>
            <a:endParaRPr lang="en-CA" dirty="0"/>
          </a:p>
        </p:txBody>
      </p:sp>
    </p:spTree>
    <p:extLst>
      <p:ext uri="{BB962C8B-B14F-4D97-AF65-F5344CB8AC3E}">
        <p14:creationId xmlns:p14="http://schemas.microsoft.com/office/powerpoint/2010/main" val="315459161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6AA291-7467-ED40-8CAC-902A90475E6B}"/>
              </a:ext>
            </a:extLst>
          </p:cNvPr>
          <p:cNvSpPr>
            <a:spLocks noGrp="1"/>
          </p:cNvSpPr>
          <p:nvPr>
            <p:ph type="title"/>
          </p:nvPr>
        </p:nvSpPr>
        <p:spPr/>
        <p:txBody>
          <a:bodyPr>
            <a:normAutofit/>
          </a:bodyPr>
          <a:lstStyle/>
          <a:p>
            <a:r>
              <a:rPr lang="en-US" sz="4400" b="1" dirty="0">
                <a:solidFill>
                  <a:srgbClr val="E66914"/>
                </a:solidFill>
              </a:rPr>
              <a:t>FACT</a:t>
            </a:r>
          </a:p>
        </p:txBody>
      </p:sp>
      <p:pic>
        <p:nvPicPr>
          <p:cNvPr id="5" name="Content Placeholder 4">
            <a:extLst>
              <a:ext uri="{FF2B5EF4-FFF2-40B4-BE49-F238E27FC236}">
                <a16:creationId xmlns:a16="http://schemas.microsoft.com/office/drawing/2014/main" id="{A977AF14-BC93-0D4B-9552-AD2A6522775E}"/>
              </a:ext>
            </a:extLst>
          </p:cNvPr>
          <p:cNvPicPr>
            <a:picLocks noGrp="1" noChangeAspect="1"/>
          </p:cNvPicPr>
          <p:nvPr>
            <p:ph sz="quarter" idx="1"/>
          </p:nvPr>
        </p:nvPicPr>
        <p:blipFill>
          <a:blip r:embed="rId3" cstate="print">
            <a:extLst>
              <a:ext uri="{28A0092B-C50C-407E-A947-70E740481C1C}">
                <a14:useLocalDpi xmlns:a14="http://schemas.microsoft.com/office/drawing/2010/main" val="0"/>
              </a:ext>
            </a:extLst>
          </a:blip>
          <a:stretch>
            <a:fillRect/>
          </a:stretch>
        </p:blipFill>
        <p:spPr>
          <a:xfrm>
            <a:off x="3638690" y="271173"/>
            <a:ext cx="5505310" cy="2341435"/>
          </a:xfrm>
        </p:spPr>
      </p:pic>
      <p:pic>
        <p:nvPicPr>
          <p:cNvPr id="7" name="Picture 6">
            <a:extLst>
              <a:ext uri="{FF2B5EF4-FFF2-40B4-BE49-F238E27FC236}">
                <a16:creationId xmlns:a16="http://schemas.microsoft.com/office/drawing/2014/main" id="{6A73214C-1E57-6444-AAF5-EDF1B92A22C9}"/>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638690" y="2816942"/>
            <a:ext cx="5505310" cy="3697336"/>
          </a:xfrm>
          <a:prstGeom prst="rect">
            <a:avLst/>
          </a:prstGeom>
        </p:spPr>
      </p:pic>
      <p:pic>
        <p:nvPicPr>
          <p:cNvPr id="8" name="Content Placeholder 5">
            <a:extLst>
              <a:ext uri="{FF2B5EF4-FFF2-40B4-BE49-F238E27FC236}">
                <a16:creationId xmlns:a16="http://schemas.microsoft.com/office/drawing/2014/main" id="{0D176CD0-AE11-7648-AA83-AEED77401372}"/>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8508" y="1895023"/>
            <a:ext cx="3630182" cy="2988108"/>
          </a:xfrm>
          <a:prstGeom prst="rect">
            <a:avLst/>
          </a:prstGeom>
        </p:spPr>
      </p:pic>
      <p:sp>
        <p:nvSpPr>
          <p:cNvPr id="4" name="Slide Number Placeholder 3">
            <a:extLst>
              <a:ext uri="{FF2B5EF4-FFF2-40B4-BE49-F238E27FC236}">
                <a16:creationId xmlns:a16="http://schemas.microsoft.com/office/drawing/2014/main" id="{0246090A-2F7D-4200-AC82-66F1F341AA4D}"/>
              </a:ext>
            </a:extLst>
          </p:cNvPr>
          <p:cNvSpPr>
            <a:spLocks noGrp="1"/>
          </p:cNvSpPr>
          <p:nvPr>
            <p:ph type="sldNum" sz="quarter" idx="15"/>
          </p:nvPr>
        </p:nvSpPr>
        <p:spPr/>
        <p:txBody>
          <a:bodyPr/>
          <a:lstStyle/>
          <a:p>
            <a:fld id="{BA98F0A3-B5B7-4636-8316-1E297B44FAFE}" type="slidenum">
              <a:rPr lang="en-CA" smtClean="0"/>
              <a:pPr/>
              <a:t>23</a:t>
            </a:fld>
            <a:endParaRPr lang="en-CA" dirty="0"/>
          </a:p>
        </p:txBody>
      </p:sp>
    </p:spTree>
    <p:extLst>
      <p:ext uri="{BB962C8B-B14F-4D97-AF65-F5344CB8AC3E}">
        <p14:creationId xmlns:p14="http://schemas.microsoft.com/office/powerpoint/2010/main" val="318157578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D72409-7FAD-904E-9F51-68ED68F6E94F}"/>
              </a:ext>
            </a:extLst>
          </p:cNvPr>
          <p:cNvSpPr>
            <a:spLocks noGrp="1"/>
          </p:cNvSpPr>
          <p:nvPr>
            <p:ph type="title"/>
          </p:nvPr>
        </p:nvSpPr>
        <p:spPr/>
        <p:txBody>
          <a:bodyPr>
            <a:normAutofit/>
          </a:bodyPr>
          <a:lstStyle/>
          <a:p>
            <a:r>
              <a:rPr lang="en-US" sz="4400" b="1" dirty="0">
                <a:solidFill>
                  <a:srgbClr val="7030A0"/>
                </a:solidFill>
              </a:rPr>
              <a:t>FACT or FICTION?</a:t>
            </a:r>
          </a:p>
        </p:txBody>
      </p:sp>
      <p:sp>
        <p:nvSpPr>
          <p:cNvPr id="3" name="Content Placeholder 2">
            <a:extLst>
              <a:ext uri="{FF2B5EF4-FFF2-40B4-BE49-F238E27FC236}">
                <a16:creationId xmlns:a16="http://schemas.microsoft.com/office/drawing/2014/main" id="{34E85C1C-CBFA-754F-BAFF-9C2CA70C7793}"/>
              </a:ext>
            </a:extLst>
          </p:cNvPr>
          <p:cNvSpPr>
            <a:spLocks noGrp="1"/>
          </p:cNvSpPr>
          <p:nvPr>
            <p:ph sz="quarter" idx="1"/>
          </p:nvPr>
        </p:nvSpPr>
        <p:spPr>
          <a:xfrm>
            <a:off x="457200" y="2082296"/>
            <a:ext cx="7886700" cy="3433763"/>
          </a:xfrm>
        </p:spPr>
        <p:txBody>
          <a:bodyPr>
            <a:normAutofit/>
          </a:bodyPr>
          <a:lstStyle/>
          <a:p>
            <a:pPr marL="0" indent="0" algn="ctr">
              <a:buNone/>
            </a:pPr>
            <a:r>
              <a:rPr lang="en-US" sz="3600" dirty="0">
                <a:solidFill>
                  <a:srgbClr val="E66914"/>
                </a:solidFill>
              </a:rPr>
              <a:t>“Youth who use e-cigarettes are LESS likely to smoke tobacco cigarettes later in life.”</a:t>
            </a:r>
          </a:p>
        </p:txBody>
      </p:sp>
      <p:sp>
        <p:nvSpPr>
          <p:cNvPr id="5" name="Slide Number Placeholder 4">
            <a:extLst>
              <a:ext uri="{FF2B5EF4-FFF2-40B4-BE49-F238E27FC236}">
                <a16:creationId xmlns:a16="http://schemas.microsoft.com/office/drawing/2014/main" id="{4A915F60-4E47-433A-B47F-7F81691952D5}"/>
              </a:ext>
            </a:extLst>
          </p:cNvPr>
          <p:cNvSpPr>
            <a:spLocks noGrp="1"/>
          </p:cNvSpPr>
          <p:nvPr>
            <p:ph type="sldNum" sz="quarter" idx="15"/>
          </p:nvPr>
        </p:nvSpPr>
        <p:spPr/>
        <p:txBody>
          <a:bodyPr/>
          <a:lstStyle/>
          <a:p>
            <a:fld id="{BA98F0A3-B5B7-4636-8316-1E297B44FAFE}" type="slidenum">
              <a:rPr lang="en-CA" smtClean="0"/>
              <a:pPr/>
              <a:t>24</a:t>
            </a:fld>
            <a:endParaRPr lang="en-CA" dirty="0"/>
          </a:p>
        </p:txBody>
      </p:sp>
    </p:spTree>
    <p:extLst>
      <p:ext uri="{BB962C8B-B14F-4D97-AF65-F5344CB8AC3E}">
        <p14:creationId xmlns:p14="http://schemas.microsoft.com/office/powerpoint/2010/main" val="131327784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09DA67-8745-DE47-AD00-338E101CDCB2}"/>
              </a:ext>
            </a:extLst>
          </p:cNvPr>
          <p:cNvSpPr>
            <a:spLocks noGrp="1"/>
          </p:cNvSpPr>
          <p:nvPr>
            <p:ph type="title"/>
          </p:nvPr>
        </p:nvSpPr>
        <p:spPr>
          <a:xfrm>
            <a:off x="628650" y="0"/>
            <a:ext cx="7886700" cy="991726"/>
          </a:xfrm>
        </p:spPr>
        <p:txBody>
          <a:bodyPr>
            <a:normAutofit/>
          </a:bodyPr>
          <a:lstStyle/>
          <a:p>
            <a:r>
              <a:rPr lang="en-US" sz="4400" b="1" dirty="0">
                <a:solidFill>
                  <a:srgbClr val="E66914"/>
                </a:solidFill>
              </a:rPr>
              <a:t>FICTION</a:t>
            </a:r>
          </a:p>
        </p:txBody>
      </p:sp>
      <p:sp>
        <p:nvSpPr>
          <p:cNvPr id="3" name="Content Placeholder 2">
            <a:extLst>
              <a:ext uri="{FF2B5EF4-FFF2-40B4-BE49-F238E27FC236}">
                <a16:creationId xmlns:a16="http://schemas.microsoft.com/office/drawing/2014/main" id="{0DC08079-8E30-184D-A5CA-19290D23D853}"/>
              </a:ext>
            </a:extLst>
          </p:cNvPr>
          <p:cNvSpPr>
            <a:spLocks noGrp="1"/>
          </p:cNvSpPr>
          <p:nvPr>
            <p:ph sz="quarter" idx="1"/>
          </p:nvPr>
        </p:nvSpPr>
        <p:spPr>
          <a:xfrm>
            <a:off x="628650" y="1356853"/>
            <a:ext cx="7886700" cy="4820110"/>
          </a:xfrm>
        </p:spPr>
        <p:txBody>
          <a:bodyPr/>
          <a:lstStyle/>
          <a:p>
            <a:r>
              <a:rPr lang="en-US" sz="2400" dirty="0"/>
              <a:t>A number of studies have shown that youth who use vapes are MORE likely to smoke regular tobacco cigarettes in the future</a:t>
            </a:r>
          </a:p>
          <a:p>
            <a:r>
              <a:rPr lang="en-US" sz="2400" dirty="0"/>
              <a:t>Nicotine can prime the adolescent brain for addiction to other substances</a:t>
            </a:r>
          </a:p>
          <a:p>
            <a:pPr marL="0" indent="0">
              <a:buNone/>
            </a:pPr>
            <a:endParaRPr lang="en-US" sz="2400" dirty="0"/>
          </a:p>
          <a:p>
            <a:pPr marL="0" indent="0">
              <a:buNone/>
            </a:pPr>
            <a:endParaRPr lang="en-US" dirty="0"/>
          </a:p>
        </p:txBody>
      </p:sp>
      <p:pic>
        <p:nvPicPr>
          <p:cNvPr id="5" name="Content Placeholder 7">
            <a:extLst>
              <a:ext uri="{FF2B5EF4-FFF2-40B4-BE49-F238E27FC236}">
                <a16:creationId xmlns:a16="http://schemas.microsoft.com/office/drawing/2014/main" id="{A4A2CB75-D759-3847-8524-3F6F1705EA98}"/>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628900" y="3356372"/>
            <a:ext cx="3886200" cy="3501628"/>
          </a:xfrm>
          <a:prstGeom prst="rect">
            <a:avLst/>
          </a:prstGeom>
        </p:spPr>
      </p:pic>
      <p:sp>
        <p:nvSpPr>
          <p:cNvPr id="6" name="Slide Number Placeholder 5">
            <a:extLst>
              <a:ext uri="{FF2B5EF4-FFF2-40B4-BE49-F238E27FC236}">
                <a16:creationId xmlns:a16="http://schemas.microsoft.com/office/drawing/2014/main" id="{5D752C7A-58D2-4CAB-A081-7AF9BC59D17B}"/>
              </a:ext>
            </a:extLst>
          </p:cNvPr>
          <p:cNvSpPr>
            <a:spLocks noGrp="1"/>
          </p:cNvSpPr>
          <p:nvPr>
            <p:ph type="sldNum" sz="quarter" idx="15"/>
          </p:nvPr>
        </p:nvSpPr>
        <p:spPr/>
        <p:txBody>
          <a:bodyPr/>
          <a:lstStyle/>
          <a:p>
            <a:fld id="{BA98F0A3-B5B7-4636-8316-1E297B44FAFE}" type="slidenum">
              <a:rPr lang="en-CA" smtClean="0"/>
              <a:pPr/>
              <a:t>25</a:t>
            </a:fld>
            <a:endParaRPr lang="en-CA" dirty="0"/>
          </a:p>
        </p:txBody>
      </p:sp>
    </p:spTree>
    <p:extLst>
      <p:ext uri="{BB962C8B-B14F-4D97-AF65-F5344CB8AC3E}">
        <p14:creationId xmlns:p14="http://schemas.microsoft.com/office/powerpoint/2010/main" val="157092387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2B76DD-6C79-954E-A36D-616A62B66B1C}"/>
              </a:ext>
            </a:extLst>
          </p:cNvPr>
          <p:cNvSpPr>
            <a:spLocks noGrp="1"/>
          </p:cNvSpPr>
          <p:nvPr>
            <p:ph type="title"/>
          </p:nvPr>
        </p:nvSpPr>
        <p:spPr/>
        <p:txBody>
          <a:bodyPr>
            <a:normAutofit/>
          </a:bodyPr>
          <a:lstStyle/>
          <a:p>
            <a:r>
              <a:rPr lang="en-US" sz="4400" b="1" dirty="0">
                <a:solidFill>
                  <a:srgbClr val="7030A0"/>
                </a:solidFill>
              </a:rPr>
              <a:t>FACT or FICTION?</a:t>
            </a:r>
          </a:p>
        </p:txBody>
      </p:sp>
      <p:sp>
        <p:nvSpPr>
          <p:cNvPr id="3" name="Content Placeholder 2">
            <a:extLst>
              <a:ext uri="{FF2B5EF4-FFF2-40B4-BE49-F238E27FC236}">
                <a16:creationId xmlns:a16="http://schemas.microsoft.com/office/drawing/2014/main" id="{8048BBBB-75A6-6F4B-B708-EB2E12D28F07}"/>
              </a:ext>
            </a:extLst>
          </p:cNvPr>
          <p:cNvSpPr>
            <a:spLocks noGrp="1"/>
          </p:cNvSpPr>
          <p:nvPr>
            <p:ph sz="quarter" idx="1"/>
          </p:nvPr>
        </p:nvSpPr>
        <p:spPr>
          <a:xfrm>
            <a:off x="457200" y="1600200"/>
            <a:ext cx="7467600" cy="2501020"/>
          </a:xfrm>
        </p:spPr>
        <p:txBody>
          <a:bodyPr>
            <a:normAutofit/>
          </a:bodyPr>
          <a:lstStyle/>
          <a:p>
            <a:pPr marL="0" indent="0" algn="ctr">
              <a:buNone/>
            </a:pPr>
            <a:endParaRPr lang="en-US" sz="3200" dirty="0">
              <a:solidFill>
                <a:schemeClr val="accent2"/>
              </a:solidFill>
            </a:endParaRPr>
          </a:p>
          <a:p>
            <a:pPr marL="0" indent="0" algn="ctr">
              <a:buNone/>
            </a:pPr>
            <a:r>
              <a:rPr lang="en-US" sz="3200" dirty="0">
                <a:solidFill>
                  <a:srgbClr val="E66914"/>
                </a:solidFill>
              </a:rPr>
              <a:t>“ The </a:t>
            </a:r>
            <a:r>
              <a:rPr lang="en-US" sz="3200" dirty="0" err="1">
                <a:solidFill>
                  <a:srgbClr val="E66914"/>
                </a:solidFill>
              </a:rPr>
              <a:t>flavourings</a:t>
            </a:r>
            <a:r>
              <a:rPr lang="en-US" sz="3200" dirty="0">
                <a:solidFill>
                  <a:srgbClr val="E66914"/>
                </a:solidFill>
              </a:rPr>
              <a:t> used in e-cigarettes </a:t>
            </a:r>
          </a:p>
          <a:p>
            <a:pPr marL="0" indent="0" algn="ctr">
              <a:buNone/>
            </a:pPr>
            <a:r>
              <a:rPr lang="en-US" sz="3200" dirty="0">
                <a:solidFill>
                  <a:srgbClr val="E66914"/>
                </a:solidFill>
              </a:rPr>
              <a:t>are safe to inhale.”</a:t>
            </a:r>
          </a:p>
        </p:txBody>
      </p:sp>
      <p:sp>
        <p:nvSpPr>
          <p:cNvPr id="5" name="Slide Number Placeholder 4">
            <a:extLst>
              <a:ext uri="{FF2B5EF4-FFF2-40B4-BE49-F238E27FC236}">
                <a16:creationId xmlns:a16="http://schemas.microsoft.com/office/drawing/2014/main" id="{D6541631-E558-46E8-853F-BAAE454E3945}"/>
              </a:ext>
            </a:extLst>
          </p:cNvPr>
          <p:cNvSpPr>
            <a:spLocks noGrp="1"/>
          </p:cNvSpPr>
          <p:nvPr>
            <p:ph type="sldNum" sz="quarter" idx="15"/>
          </p:nvPr>
        </p:nvSpPr>
        <p:spPr/>
        <p:txBody>
          <a:bodyPr/>
          <a:lstStyle/>
          <a:p>
            <a:fld id="{BA98F0A3-B5B7-4636-8316-1E297B44FAFE}" type="slidenum">
              <a:rPr lang="en-CA" smtClean="0"/>
              <a:pPr/>
              <a:t>26</a:t>
            </a:fld>
            <a:endParaRPr lang="en-CA" dirty="0"/>
          </a:p>
        </p:txBody>
      </p:sp>
    </p:spTree>
    <p:extLst>
      <p:ext uri="{BB962C8B-B14F-4D97-AF65-F5344CB8AC3E}">
        <p14:creationId xmlns:p14="http://schemas.microsoft.com/office/powerpoint/2010/main" val="134966582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F30775-6129-324F-AA8F-3DB6467D5A87}"/>
              </a:ext>
            </a:extLst>
          </p:cNvPr>
          <p:cNvSpPr>
            <a:spLocks noGrp="1"/>
          </p:cNvSpPr>
          <p:nvPr>
            <p:ph type="title"/>
          </p:nvPr>
        </p:nvSpPr>
        <p:spPr>
          <a:xfrm>
            <a:off x="628650" y="365126"/>
            <a:ext cx="7886700" cy="667261"/>
          </a:xfrm>
        </p:spPr>
        <p:txBody>
          <a:bodyPr>
            <a:normAutofit fontScale="90000"/>
          </a:bodyPr>
          <a:lstStyle/>
          <a:p>
            <a:r>
              <a:rPr lang="en-US" sz="4400" b="1" dirty="0">
                <a:solidFill>
                  <a:srgbClr val="E66914"/>
                </a:solidFill>
              </a:rPr>
              <a:t>FICTION</a:t>
            </a:r>
          </a:p>
        </p:txBody>
      </p:sp>
      <p:sp>
        <p:nvSpPr>
          <p:cNvPr id="3" name="Content Placeholder 2">
            <a:extLst>
              <a:ext uri="{FF2B5EF4-FFF2-40B4-BE49-F238E27FC236}">
                <a16:creationId xmlns:a16="http://schemas.microsoft.com/office/drawing/2014/main" id="{F14872FD-C0B8-6845-9B5C-168E45976139}"/>
              </a:ext>
            </a:extLst>
          </p:cNvPr>
          <p:cNvSpPr>
            <a:spLocks noGrp="1"/>
          </p:cNvSpPr>
          <p:nvPr>
            <p:ph sz="quarter" idx="1"/>
          </p:nvPr>
        </p:nvSpPr>
        <p:spPr>
          <a:xfrm>
            <a:off x="628650" y="1194620"/>
            <a:ext cx="7886700" cy="5456904"/>
          </a:xfrm>
        </p:spPr>
        <p:txBody>
          <a:bodyPr>
            <a:normAutofit lnSpcReduction="10000"/>
          </a:bodyPr>
          <a:lstStyle/>
          <a:p>
            <a:r>
              <a:rPr lang="en-US" sz="2400" dirty="0"/>
              <a:t>Safe to eat does not mean they are safe to breathe in!</a:t>
            </a:r>
          </a:p>
          <a:p>
            <a:pPr marL="0" indent="0">
              <a:buNone/>
            </a:pPr>
            <a:endParaRPr lang="en-US" sz="2400" dirty="0"/>
          </a:p>
          <a:p>
            <a:r>
              <a:rPr lang="en-US" sz="2400" dirty="0"/>
              <a:t>Chemicals are often used to make the flavours in e-liquids for example:</a:t>
            </a:r>
          </a:p>
          <a:p>
            <a:pPr lvl="1"/>
            <a:r>
              <a:rPr lang="en-US" sz="2400" dirty="0"/>
              <a:t>Diacetyl – makes a buttery or creamy </a:t>
            </a:r>
            <a:r>
              <a:rPr lang="en-US" sz="2400" dirty="0" err="1"/>
              <a:t>flavour</a:t>
            </a:r>
            <a:endParaRPr lang="en-US" sz="2400" dirty="0"/>
          </a:p>
          <a:p>
            <a:pPr lvl="1"/>
            <a:r>
              <a:rPr lang="en-US" sz="2400" dirty="0"/>
              <a:t>Vanillin and ethylvanillin  -  vanilla flavor</a:t>
            </a:r>
          </a:p>
          <a:p>
            <a:pPr lvl="1"/>
            <a:r>
              <a:rPr lang="en-US" sz="2400" dirty="0"/>
              <a:t>Cinnamaldehyde – cinnamon flavor</a:t>
            </a:r>
          </a:p>
          <a:p>
            <a:pPr marL="342900" lvl="1" indent="0">
              <a:buNone/>
            </a:pPr>
            <a:endParaRPr lang="en-US" sz="2400" dirty="0"/>
          </a:p>
          <a:p>
            <a:r>
              <a:rPr lang="en-US" sz="2400" dirty="0"/>
              <a:t>Diacetyl causes a chronic, severe lung disease – called popcorn lung!</a:t>
            </a:r>
          </a:p>
          <a:p>
            <a:r>
              <a:rPr lang="en-US" sz="2400" dirty="0"/>
              <a:t>Vanilla </a:t>
            </a:r>
            <a:r>
              <a:rPr lang="en-US" sz="2400" dirty="0" err="1"/>
              <a:t>flavours</a:t>
            </a:r>
            <a:r>
              <a:rPr lang="en-US" sz="2400" dirty="0"/>
              <a:t> damage your throat and lungs causing chronic cough, mouth ulcers, and gum disease.</a:t>
            </a:r>
          </a:p>
          <a:p>
            <a:r>
              <a:rPr lang="en-US" sz="2400" dirty="0"/>
              <a:t>Cinnamon flavours suppress your immune system and make you more likely to get lung infections like pneumonia.</a:t>
            </a:r>
          </a:p>
          <a:p>
            <a:pPr marL="0" indent="0">
              <a:buNone/>
            </a:pPr>
            <a:endParaRPr lang="en-US" dirty="0"/>
          </a:p>
          <a:p>
            <a:pPr marL="0" indent="0">
              <a:buNone/>
            </a:pPr>
            <a:endParaRPr lang="en-US" dirty="0"/>
          </a:p>
        </p:txBody>
      </p:sp>
      <p:pic>
        <p:nvPicPr>
          <p:cNvPr id="5" name="Picture 4">
            <a:extLst>
              <a:ext uri="{FF2B5EF4-FFF2-40B4-BE49-F238E27FC236}">
                <a16:creationId xmlns:a16="http://schemas.microsoft.com/office/drawing/2014/main" id="{1ADFBA29-1CD2-A84B-A211-73B45A0A7EA0}"/>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532116" y="202893"/>
            <a:ext cx="901700" cy="825500"/>
          </a:xfrm>
          <a:prstGeom prst="rect">
            <a:avLst/>
          </a:prstGeom>
        </p:spPr>
      </p:pic>
      <p:sp>
        <p:nvSpPr>
          <p:cNvPr id="6" name="Slide Number Placeholder 5">
            <a:extLst>
              <a:ext uri="{FF2B5EF4-FFF2-40B4-BE49-F238E27FC236}">
                <a16:creationId xmlns:a16="http://schemas.microsoft.com/office/drawing/2014/main" id="{70FE86D5-76C8-4420-B169-A8070E28B15F}"/>
              </a:ext>
            </a:extLst>
          </p:cNvPr>
          <p:cNvSpPr>
            <a:spLocks noGrp="1"/>
          </p:cNvSpPr>
          <p:nvPr>
            <p:ph type="sldNum" sz="quarter" idx="15"/>
          </p:nvPr>
        </p:nvSpPr>
        <p:spPr/>
        <p:txBody>
          <a:bodyPr/>
          <a:lstStyle/>
          <a:p>
            <a:fld id="{BA98F0A3-B5B7-4636-8316-1E297B44FAFE}" type="slidenum">
              <a:rPr lang="en-CA" smtClean="0"/>
              <a:pPr/>
              <a:t>27</a:t>
            </a:fld>
            <a:endParaRPr lang="en-CA" dirty="0"/>
          </a:p>
        </p:txBody>
      </p:sp>
    </p:spTree>
    <p:extLst>
      <p:ext uri="{BB962C8B-B14F-4D97-AF65-F5344CB8AC3E}">
        <p14:creationId xmlns:p14="http://schemas.microsoft.com/office/powerpoint/2010/main" val="353061979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0CC501-8BA7-4243-BBB3-0BE0B8B42EBD}"/>
              </a:ext>
            </a:extLst>
          </p:cNvPr>
          <p:cNvSpPr>
            <a:spLocks noGrp="1"/>
          </p:cNvSpPr>
          <p:nvPr>
            <p:ph type="title"/>
          </p:nvPr>
        </p:nvSpPr>
        <p:spPr/>
        <p:txBody>
          <a:bodyPr>
            <a:normAutofit/>
          </a:bodyPr>
          <a:lstStyle/>
          <a:p>
            <a:r>
              <a:rPr lang="en-US" sz="4400" b="1" dirty="0">
                <a:solidFill>
                  <a:srgbClr val="7030A0"/>
                </a:solidFill>
              </a:rPr>
              <a:t>FACT or FICTION?</a:t>
            </a:r>
          </a:p>
        </p:txBody>
      </p:sp>
      <p:sp>
        <p:nvSpPr>
          <p:cNvPr id="3" name="Content Placeholder 2">
            <a:extLst>
              <a:ext uri="{FF2B5EF4-FFF2-40B4-BE49-F238E27FC236}">
                <a16:creationId xmlns:a16="http://schemas.microsoft.com/office/drawing/2014/main" id="{AFC85E24-1E3C-1445-8CB6-C6AEBB3BC4A3}"/>
              </a:ext>
            </a:extLst>
          </p:cNvPr>
          <p:cNvSpPr>
            <a:spLocks noGrp="1"/>
          </p:cNvSpPr>
          <p:nvPr>
            <p:ph sz="quarter" idx="1"/>
          </p:nvPr>
        </p:nvSpPr>
        <p:spPr>
          <a:xfrm>
            <a:off x="291220" y="1627360"/>
            <a:ext cx="7799560" cy="4873752"/>
          </a:xfrm>
        </p:spPr>
        <p:txBody>
          <a:bodyPr>
            <a:normAutofit/>
          </a:bodyPr>
          <a:lstStyle/>
          <a:p>
            <a:pPr marL="0" indent="0" algn="ctr">
              <a:buNone/>
            </a:pPr>
            <a:r>
              <a:rPr lang="en-US" sz="3200" dirty="0">
                <a:solidFill>
                  <a:srgbClr val="E66914"/>
                </a:solidFill>
              </a:rPr>
              <a:t>“The tobacco industry owns most of the </a:t>
            </a:r>
          </a:p>
          <a:p>
            <a:pPr marL="0" indent="0" algn="ctr">
              <a:buNone/>
            </a:pPr>
            <a:r>
              <a:rPr lang="en-US" sz="3200" dirty="0">
                <a:solidFill>
                  <a:srgbClr val="E66914"/>
                </a:solidFill>
              </a:rPr>
              <a:t>e-cigarette companies.”</a:t>
            </a:r>
          </a:p>
        </p:txBody>
      </p:sp>
      <p:pic>
        <p:nvPicPr>
          <p:cNvPr id="9" name="Picture 8">
            <a:extLst>
              <a:ext uri="{FF2B5EF4-FFF2-40B4-BE49-F238E27FC236}">
                <a16:creationId xmlns:a16="http://schemas.microsoft.com/office/drawing/2014/main" id="{C91F032D-8C56-E249-8E3C-13E134B0AC94}"/>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685821" y="3429000"/>
            <a:ext cx="5249332" cy="2964591"/>
          </a:xfrm>
          <a:prstGeom prst="rect">
            <a:avLst/>
          </a:prstGeom>
        </p:spPr>
      </p:pic>
      <p:sp>
        <p:nvSpPr>
          <p:cNvPr id="6" name="Slide Number Placeholder 5">
            <a:extLst>
              <a:ext uri="{FF2B5EF4-FFF2-40B4-BE49-F238E27FC236}">
                <a16:creationId xmlns:a16="http://schemas.microsoft.com/office/drawing/2014/main" id="{7B942DFF-8C03-4ABD-A41F-48AD05ED3EDD}"/>
              </a:ext>
            </a:extLst>
          </p:cNvPr>
          <p:cNvSpPr>
            <a:spLocks noGrp="1"/>
          </p:cNvSpPr>
          <p:nvPr>
            <p:ph type="sldNum" sz="quarter" idx="15"/>
          </p:nvPr>
        </p:nvSpPr>
        <p:spPr/>
        <p:txBody>
          <a:bodyPr/>
          <a:lstStyle/>
          <a:p>
            <a:fld id="{BA98F0A3-B5B7-4636-8316-1E297B44FAFE}" type="slidenum">
              <a:rPr lang="en-CA" smtClean="0"/>
              <a:pPr/>
              <a:t>28</a:t>
            </a:fld>
            <a:endParaRPr lang="en-CA" dirty="0"/>
          </a:p>
        </p:txBody>
      </p:sp>
    </p:spTree>
    <p:extLst>
      <p:ext uri="{BB962C8B-B14F-4D97-AF65-F5344CB8AC3E}">
        <p14:creationId xmlns:p14="http://schemas.microsoft.com/office/powerpoint/2010/main" val="70045911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989B05-4DBA-A840-A9EC-9D0661102997}"/>
              </a:ext>
            </a:extLst>
          </p:cNvPr>
          <p:cNvSpPr>
            <a:spLocks noGrp="1"/>
          </p:cNvSpPr>
          <p:nvPr>
            <p:ph type="title"/>
          </p:nvPr>
        </p:nvSpPr>
        <p:spPr>
          <a:xfrm>
            <a:off x="497312" y="-10564"/>
            <a:ext cx="7467600" cy="1143000"/>
          </a:xfrm>
        </p:spPr>
        <p:txBody>
          <a:bodyPr>
            <a:normAutofit/>
          </a:bodyPr>
          <a:lstStyle/>
          <a:p>
            <a:r>
              <a:rPr lang="en-US" sz="4400" b="1" dirty="0">
                <a:solidFill>
                  <a:srgbClr val="E66914"/>
                </a:solidFill>
              </a:rPr>
              <a:t>FACT</a:t>
            </a:r>
          </a:p>
        </p:txBody>
      </p:sp>
      <p:sp>
        <p:nvSpPr>
          <p:cNvPr id="9" name="Slide Number Placeholder 8">
            <a:extLst>
              <a:ext uri="{FF2B5EF4-FFF2-40B4-BE49-F238E27FC236}">
                <a16:creationId xmlns:a16="http://schemas.microsoft.com/office/drawing/2014/main" id="{AF52D2FF-DA2D-4772-B143-BF001B59F566}"/>
              </a:ext>
            </a:extLst>
          </p:cNvPr>
          <p:cNvSpPr>
            <a:spLocks noGrp="1"/>
          </p:cNvSpPr>
          <p:nvPr>
            <p:ph type="sldNum" sz="quarter" idx="12"/>
          </p:nvPr>
        </p:nvSpPr>
        <p:spPr/>
        <p:txBody>
          <a:bodyPr/>
          <a:lstStyle/>
          <a:p>
            <a:fld id="{BA98F0A3-B5B7-4636-8316-1E297B44FAFE}" type="slidenum">
              <a:rPr lang="en-CA" smtClean="0"/>
              <a:pPr/>
              <a:t>29</a:t>
            </a:fld>
            <a:endParaRPr lang="en-CA"/>
          </a:p>
        </p:txBody>
      </p:sp>
      <p:sp>
        <p:nvSpPr>
          <p:cNvPr id="3" name="Content Placeholder 2">
            <a:extLst>
              <a:ext uri="{FF2B5EF4-FFF2-40B4-BE49-F238E27FC236}">
                <a16:creationId xmlns:a16="http://schemas.microsoft.com/office/drawing/2014/main" id="{DE73C1F0-74C5-B04F-BF2F-3FBF02C5D9C5}"/>
              </a:ext>
            </a:extLst>
          </p:cNvPr>
          <p:cNvSpPr>
            <a:spLocks noGrp="1"/>
          </p:cNvSpPr>
          <p:nvPr>
            <p:ph sz="quarter" idx="1"/>
          </p:nvPr>
        </p:nvSpPr>
        <p:spPr>
          <a:xfrm>
            <a:off x="152400" y="1422654"/>
            <a:ext cx="3657600" cy="4572000"/>
          </a:xfrm>
        </p:spPr>
        <p:txBody>
          <a:bodyPr>
            <a:noAutofit/>
          </a:bodyPr>
          <a:lstStyle/>
          <a:p>
            <a:r>
              <a:rPr lang="en-US" sz="2400" dirty="0"/>
              <a:t>Big tobacco companies own most of the vape companies</a:t>
            </a:r>
          </a:p>
          <a:p>
            <a:pPr marL="0" indent="0">
              <a:buNone/>
            </a:pPr>
            <a:endParaRPr lang="en-US" sz="2400" dirty="0"/>
          </a:p>
          <a:p>
            <a:r>
              <a:rPr lang="en-US" sz="2400" dirty="0"/>
              <a:t>They target youth by:</a:t>
            </a:r>
          </a:p>
          <a:p>
            <a:pPr lvl="1"/>
            <a:r>
              <a:rPr lang="en-US" sz="2000" dirty="0"/>
              <a:t>Adding candy and fruit </a:t>
            </a:r>
            <a:r>
              <a:rPr lang="en-US" sz="2000" dirty="0" err="1"/>
              <a:t>flavours</a:t>
            </a:r>
            <a:endParaRPr lang="en-US" sz="2000" dirty="0"/>
          </a:p>
          <a:p>
            <a:pPr lvl="1"/>
            <a:r>
              <a:rPr lang="en-US" sz="2000" dirty="0"/>
              <a:t>Making vapes that look cool </a:t>
            </a:r>
          </a:p>
          <a:p>
            <a:pPr lvl="1"/>
            <a:r>
              <a:rPr lang="en-US" sz="2000" dirty="0"/>
              <a:t>Using advertisements that make vaping seem fun and safe</a:t>
            </a:r>
          </a:p>
          <a:p>
            <a:pPr lvl="1"/>
            <a:r>
              <a:rPr lang="en-US" sz="2000" dirty="0"/>
              <a:t>Offering sales on their products</a:t>
            </a:r>
          </a:p>
        </p:txBody>
      </p:sp>
      <p:pic>
        <p:nvPicPr>
          <p:cNvPr id="6" name="Content Placeholder 5">
            <a:extLst>
              <a:ext uri="{FF2B5EF4-FFF2-40B4-BE49-F238E27FC236}">
                <a16:creationId xmlns:a16="http://schemas.microsoft.com/office/drawing/2014/main" id="{EA7F6EB7-BE87-054C-8E40-E5B2E48A9CC3}"/>
              </a:ext>
            </a:extLst>
          </p:cNvPr>
          <p:cNvPicPr>
            <a:picLocks noGrp="1" noChangeAspect="1"/>
          </p:cNvPicPr>
          <p:nvPr>
            <p:ph sz="quarter" idx="2"/>
          </p:nvPr>
        </p:nvPicPr>
        <p:blipFill>
          <a:blip r:embed="rId3" cstate="print">
            <a:extLst>
              <a:ext uri="{28A0092B-C50C-407E-A947-70E740481C1C}">
                <a14:useLocalDpi xmlns:a14="http://schemas.microsoft.com/office/drawing/2010/main" val="0"/>
              </a:ext>
            </a:extLst>
          </a:blip>
          <a:stretch>
            <a:fillRect/>
          </a:stretch>
        </p:blipFill>
        <p:spPr>
          <a:xfrm>
            <a:off x="4231112" y="274637"/>
            <a:ext cx="3998488" cy="3154363"/>
          </a:xfrm>
        </p:spPr>
      </p:pic>
      <p:sp>
        <p:nvSpPr>
          <p:cNvPr id="7" name="TextBox 6">
            <a:extLst>
              <a:ext uri="{FF2B5EF4-FFF2-40B4-BE49-F238E27FC236}">
                <a16:creationId xmlns:a16="http://schemas.microsoft.com/office/drawing/2014/main" id="{1754AD76-971D-3F40-8C3B-B5232E633A73}"/>
              </a:ext>
            </a:extLst>
          </p:cNvPr>
          <p:cNvSpPr txBox="1"/>
          <p:nvPr/>
        </p:nvSpPr>
        <p:spPr>
          <a:xfrm>
            <a:off x="4345663" y="3465184"/>
            <a:ext cx="4536175" cy="646331"/>
          </a:xfrm>
          <a:prstGeom prst="rect">
            <a:avLst/>
          </a:prstGeom>
          <a:noFill/>
        </p:spPr>
        <p:txBody>
          <a:bodyPr wrap="square" rtlCol="0">
            <a:spAutoFit/>
          </a:bodyPr>
          <a:lstStyle/>
          <a:p>
            <a:r>
              <a:rPr lang="en-US" dirty="0"/>
              <a:t>Philip Morris (Marlboro) owns 35% of JUUL</a:t>
            </a:r>
          </a:p>
        </p:txBody>
      </p:sp>
      <p:sp>
        <p:nvSpPr>
          <p:cNvPr id="12" name="Rectangle 11">
            <a:extLst>
              <a:ext uri="{FF2B5EF4-FFF2-40B4-BE49-F238E27FC236}">
                <a16:creationId xmlns:a16="http://schemas.microsoft.com/office/drawing/2014/main" id="{43B014FA-AB66-419E-802D-C8EB60811857}"/>
              </a:ext>
            </a:extLst>
          </p:cNvPr>
          <p:cNvSpPr/>
          <p:nvPr/>
        </p:nvSpPr>
        <p:spPr>
          <a:xfrm>
            <a:off x="4491031" y="4045620"/>
            <a:ext cx="3942785" cy="1754326"/>
          </a:xfrm>
          <a:prstGeom prst="rect">
            <a:avLst/>
          </a:prstGeom>
        </p:spPr>
        <p:txBody>
          <a:bodyPr wrap="square">
            <a:spAutoFit/>
          </a:bodyPr>
          <a:lstStyle/>
          <a:p>
            <a:pPr marL="342900" indent="-342900">
              <a:buFont typeface="Arial" panose="020B0604020202020204" pitchFamily="34" charset="0"/>
              <a:buChar char="•"/>
            </a:pPr>
            <a:r>
              <a:rPr lang="en-US" dirty="0"/>
              <a:t>They add nicotine because they want you to be addicted and be their customer for life!  </a:t>
            </a:r>
          </a:p>
          <a:p>
            <a:pPr marL="342900" indent="-342900">
              <a:buFont typeface="Arial" panose="020B0604020202020204" pitchFamily="34" charset="0"/>
              <a:buChar char="•"/>
            </a:pPr>
            <a:r>
              <a:rPr lang="en-US" dirty="0"/>
              <a:t>They don’t care about you; they want to make money for their shareholders</a:t>
            </a:r>
          </a:p>
        </p:txBody>
      </p:sp>
    </p:spTree>
    <p:extLst>
      <p:ext uri="{BB962C8B-B14F-4D97-AF65-F5344CB8AC3E}">
        <p14:creationId xmlns:p14="http://schemas.microsoft.com/office/powerpoint/2010/main" val="331442891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198A30-026D-0D4A-85BD-24CBA8689FC9}"/>
              </a:ext>
            </a:extLst>
          </p:cNvPr>
          <p:cNvSpPr>
            <a:spLocks noGrp="1"/>
          </p:cNvSpPr>
          <p:nvPr>
            <p:ph type="title"/>
          </p:nvPr>
        </p:nvSpPr>
        <p:spPr/>
        <p:txBody>
          <a:bodyPr>
            <a:normAutofit/>
          </a:bodyPr>
          <a:lstStyle/>
          <a:p>
            <a:r>
              <a:rPr lang="en-US" sz="4400" b="1" dirty="0">
                <a:solidFill>
                  <a:srgbClr val="7030A0"/>
                </a:solidFill>
              </a:rPr>
              <a:t>FACT or FICTION?</a:t>
            </a:r>
          </a:p>
        </p:txBody>
      </p:sp>
      <p:sp>
        <p:nvSpPr>
          <p:cNvPr id="3" name="Content Placeholder 2">
            <a:extLst>
              <a:ext uri="{FF2B5EF4-FFF2-40B4-BE49-F238E27FC236}">
                <a16:creationId xmlns:a16="http://schemas.microsoft.com/office/drawing/2014/main" id="{4B792F44-06FC-BF4C-8063-638B343D2980}"/>
              </a:ext>
            </a:extLst>
          </p:cNvPr>
          <p:cNvSpPr>
            <a:spLocks noGrp="1"/>
          </p:cNvSpPr>
          <p:nvPr>
            <p:ph sz="quarter" idx="1"/>
          </p:nvPr>
        </p:nvSpPr>
        <p:spPr>
          <a:xfrm>
            <a:off x="628650" y="2418735"/>
            <a:ext cx="7886700" cy="3758228"/>
          </a:xfrm>
        </p:spPr>
        <p:txBody>
          <a:bodyPr>
            <a:normAutofit/>
          </a:bodyPr>
          <a:lstStyle/>
          <a:p>
            <a:pPr marL="0" indent="0" algn="ctr">
              <a:buNone/>
            </a:pPr>
            <a:r>
              <a:rPr lang="en-US" sz="3200" dirty="0">
                <a:solidFill>
                  <a:srgbClr val="E66914"/>
                </a:solidFill>
              </a:rPr>
              <a:t>“By law, store owners in Newfoundland and Labrador </a:t>
            </a:r>
            <a:r>
              <a:rPr lang="en-US" sz="3200" u="sng" dirty="0">
                <a:solidFill>
                  <a:srgbClr val="E66914"/>
                </a:solidFill>
              </a:rPr>
              <a:t>cannot </a:t>
            </a:r>
            <a:r>
              <a:rPr lang="en-US" sz="3200" dirty="0">
                <a:solidFill>
                  <a:srgbClr val="E66914"/>
                </a:solidFill>
              </a:rPr>
              <a:t>sell e-cigarettes or  a vaping product to individuals under the age of 19”</a:t>
            </a:r>
          </a:p>
        </p:txBody>
      </p:sp>
      <p:sp>
        <p:nvSpPr>
          <p:cNvPr id="5" name="Slide Number Placeholder 4">
            <a:extLst>
              <a:ext uri="{FF2B5EF4-FFF2-40B4-BE49-F238E27FC236}">
                <a16:creationId xmlns:a16="http://schemas.microsoft.com/office/drawing/2014/main" id="{B5562688-28D6-4FAE-8773-E0829DFFDD1A}"/>
              </a:ext>
            </a:extLst>
          </p:cNvPr>
          <p:cNvSpPr>
            <a:spLocks noGrp="1"/>
          </p:cNvSpPr>
          <p:nvPr>
            <p:ph type="sldNum" sz="quarter" idx="15"/>
          </p:nvPr>
        </p:nvSpPr>
        <p:spPr/>
        <p:txBody>
          <a:bodyPr/>
          <a:lstStyle/>
          <a:p>
            <a:fld id="{BA98F0A3-B5B7-4636-8316-1E297B44FAFE}" type="slidenum">
              <a:rPr lang="en-CA" smtClean="0"/>
              <a:pPr/>
              <a:t>30</a:t>
            </a:fld>
            <a:endParaRPr lang="en-CA" dirty="0"/>
          </a:p>
        </p:txBody>
      </p:sp>
    </p:spTree>
    <p:extLst>
      <p:ext uri="{BB962C8B-B14F-4D97-AF65-F5344CB8AC3E}">
        <p14:creationId xmlns:p14="http://schemas.microsoft.com/office/powerpoint/2010/main" val="25364071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36116E-D572-FB4C-B4BF-A7FBCA7A500A}"/>
              </a:ext>
            </a:extLst>
          </p:cNvPr>
          <p:cNvSpPr>
            <a:spLocks noGrp="1"/>
          </p:cNvSpPr>
          <p:nvPr>
            <p:ph type="title"/>
          </p:nvPr>
        </p:nvSpPr>
        <p:spPr/>
        <p:txBody>
          <a:bodyPr/>
          <a:lstStyle/>
          <a:p>
            <a:r>
              <a:rPr lang="en-US" sz="4400" b="1" dirty="0">
                <a:solidFill>
                  <a:srgbClr val="E66914"/>
                </a:solidFill>
              </a:rPr>
              <a:t>FACT</a:t>
            </a:r>
            <a:r>
              <a:rPr lang="en-US" b="1" dirty="0"/>
              <a:t> </a:t>
            </a:r>
          </a:p>
        </p:txBody>
      </p:sp>
      <p:pic>
        <p:nvPicPr>
          <p:cNvPr id="4" name="Content Placeholder 3">
            <a:extLst>
              <a:ext uri="{FF2B5EF4-FFF2-40B4-BE49-F238E27FC236}">
                <a16:creationId xmlns:a16="http://schemas.microsoft.com/office/drawing/2014/main" id="{F151A53B-753E-5144-A4D4-D5F13697E6C4}"/>
              </a:ext>
            </a:extLst>
          </p:cNvPr>
          <p:cNvPicPr>
            <a:picLocks noGrp="1" noChangeAspect="1"/>
          </p:cNvPicPr>
          <p:nvPr>
            <p:ph sz="quarter" idx="1"/>
          </p:nvPr>
        </p:nvPicPr>
        <p:blipFill>
          <a:blip r:embed="rId3" cstate="print"/>
          <a:stretch>
            <a:fillRect/>
          </a:stretch>
        </p:blipFill>
        <p:spPr>
          <a:xfrm>
            <a:off x="2150198" y="3034001"/>
            <a:ext cx="3657600" cy="2320031"/>
          </a:xfrm>
          <a:prstGeom prst="rect">
            <a:avLst/>
          </a:prstGeom>
        </p:spPr>
      </p:pic>
      <p:sp>
        <p:nvSpPr>
          <p:cNvPr id="5" name="Content Placeholder 4">
            <a:extLst>
              <a:ext uri="{FF2B5EF4-FFF2-40B4-BE49-F238E27FC236}">
                <a16:creationId xmlns:a16="http://schemas.microsoft.com/office/drawing/2014/main" id="{6BA9EB13-144E-7D47-A6E2-56706815E10D}"/>
              </a:ext>
            </a:extLst>
          </p:cNvPr>
          <p:cNvSpPr>
            <a:spLocks noGrp="1"/>
          </p:cNvSpPr>
          <p:nvPr>
            <p:ph sz="quarter" idx="2"/>
          </p:nvPr>
        </p:nvSpPr>
        <p:spPr>
          <a:xfrm>
            <a:off x="759031" y="1817701"/>
            <a:ext cx="7276485" cy="973395"/>
          </a:xfrm>
        </p:spPr>
        <p:txBody>
          <a:bodyPr>
            <a:normAutofit/>
          </a:bodyPr>
          <a:lstStyle/>
          <a:p>
            <a:pPr marL="0" indent="0">
              <a:buNone/>
            </a:pPr>
            <a:r>
              <a:rPr lang="en-US" sz="2800" dirty="0"/>
              <a:t>In NL it is illegal to sell an e-cigarette or vaping product to anyone under the age of 19</a:t>
            </a:r>
          </a:p>
        </p:txBody>
      </p:sp>
      <p:sp>
        <p:nvSpPr>
          <p:cNvPr id="6" name="Slide Number Placeholder 5">
            <a:extLst>
              <a:ext uri="{FF2B5EF4-FFF2-40B4-BE49-F238E27FC236}">
                <a16:creationId xmlns:a16="http://schemas.microsoft.com/office/drawing/2014/main" id="{20547803-BBF3-4FFC-BE9C-88DED0004646}"/>
              </a:ext>
            </a:extLst>
          </p:cNvPr>
          <p:cNvSpPr>
            <a:spLocks noGrp="1"/>
          </p:cNvSpPr>
          <p:nvPr>
            <p:ph type="sldNum" sz="quarter" idx="12"/>
          </p:nvPr>
        </p:nvSpPr>
        <p:spPr/>
        <p:txBody>
          <a:bodyPr/>
          <a:lstStyle/>
          <a:p>
            <a:fld id="{BA98F0A3-B5B7-4636-8316-1E297B44FAFE}" type="slidenum">
              <a:rPr lang="en-CA" smtClean="0"/>
              <a:pPr/>
              <a:t>31</a:t>
            </a:fld>
            <a:endParaRPr lang="en-CA"/>
          </a:p>
        </p:txBody>
      </p:sp>
    </p:spTree>
    <p:extLst>
      <p:ext uri="{BB962C8B-B14F-4D97-AF65-F5344CB8AC3E}">
        <p14:creationId xmlns:p14="http://schemas.microsoft.com/office/powerpoint/2010/main" val="135818289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77C57C-AAEF-EC40-A0D8-ECB9F13C42D8}"/>
              </a:ext>
            </a:extLst>
          </p:cNvPr>
          <p:cNvSpPr>
            <a:spLocks noGrp="1"/>
          </p:cNvSpPr>
          <p:nvPr>
            <p:ph type="title"/>
          </p:nvPr>
        </p:nvSpPr>
        <p:spPr/>
        <p:txBody>
          <a:bodyPr>
            <a:normAutofit/>
          </a:bodyPr>
          <a:lstStyle/>
          <a:p>
            <a:r>
              <a:rPr lang="en-US" sz="4400" b="1" dirty="0">
                <a:solidFill>
                  <a:srgbClr val="7030A0"/>
                </a:solidFill>
              </a:rPr>
              <a:t>FACT or FICTION?</a:t>
            </a:r>
          </a:p>
        </p:txBody>
      </p:sp>
      <p:sp>
        <p:nvSpPr>
          <p:cNvPr id="3" name="Content Placeholder 2">
            <a:extLst>
              <a:ext uri="{FF2B5EF4-FFF2-40B4-BE49-F238E27FC236}">
                <a16:creationId xmlns:a16="http://schemas.microsoft.com/office/drawing/2014/main" id="{0DF5B8C0-36ED-6546-9A7E-D00DE3E43777}"/>
              </a:ext>
            </a:extLst>
          </p:cNvPr>
          <p:cNvSpPr>
            <a:spLocks noGrp="1"/>
          </p:cNvSpPr>
          <p:nvPr>
            <p:ph sz="quarter" idx="1"/>
          </p:nvPr>
        </p:nvSpPr>
        <p:spPr>
          <a:xfrm>
            <a:off x="628650" y="2521973"/>
            <a:ext cx="7886700" cy="3654989"/>
          </a:xfrm>
        </p:spPr>
        <p:txBody>
          <a:bodyPr>
            <a:normAutofit/>
          </a:bodyPr>
          <a:lstStyle/>
          <a:p>
            <a:pPr marL="0" indent="0" algn="ctr">
              <a:buNone/>
            </a:pPr>
            <a:r>
              <a:rPr lang="en-US" sz="3200" dirty="0">
                <a:solidFill>
                  <a:srgbClr val="E66914"/>
                </a:solidFill>
              </a:rPr>
              <a:t>“Some e-cigarettes are safe for youth”</a:t>
            </a:r>
          </a:p>
        </p:txBody>
      </p:sp>
      <p:sp>
        <p:nvSpPr>
          <p:cNvPr id="5" name="Slide Number Placeholder 4">
            <a:extLst>
              <a:ext uri="{FF2B5EF4-FFF2-40B4-BE49-F238E27FC236}">
                <a16:creationId xmlns:a16="http://schemas.microsoft.com/office/drawing/2014/main" id="{69E88145-63C1-4EE2-AD11-F04368280863}"/>
              </a:ext>
            </a:extLst>
          </p:cNvPr>
          <p:cNvSpPr>
            <a:spLocks noGrp="1"/>
          </p:cNvSpPr>
          <p:nvPr>
            <p:ph type="sldNum" sz="quarter" idx="15"/>
          </p:nvPr>
        </p:nvSpPr>
        <p:spPr/>
        <p:txBody>
          <a:bodyPr/>
          <a:lstStyle/>
          <a:p>
            <a:fld id="{BA98F0A3-B5B7-4636-8316-1E297B44FAFE}" type="slidenum">
              <a:rPr lang="en-CA" smtClean="0"/>
              <a:pPr/>
              <a:t>32</a:t>
            </a:fld>
            <a:endParaRPr lang="en-CA" dirty="0"/>
          </a:p>
        </p:txBody>
      </p:sp>
    </p:spTree>
    <p:extLst>
      <p:ext uri="{BB962C8B-B14F-4D97-AF65-F5344CB8AC3E}">
        <p14:creationId xmlns:p14="http://schemas.microsoft.com/office/powerpoint/2010/main" val="77654269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43528"/>
            <a:ext cx="3008313" cy="565465"/>
          </a:xfrm>
        </p:spPr>
        <p:txBody>
          <a:bodyPr>
            <a:noAutofit/>
          </a:bodyPr>
          <a:lstStyle/>
          <a:p>
            <a:pPr algn="l"/>
            <a:r>
              <a:rPr lang="en-US" sz="4400" b="1" dirty="0">
                <a:solidFill>
                  <a:srgbClr val="E66914"/>
                </a:solidFill>
              </a:rPr>
              <a:t>FICTION</a:t>
            </a:r>
          </a:p>
        </p:txBody>
      </p:sp>
      <p:sp>
        <p:nvSpPr>
          <p:cNvPr id="3" name="Text Placeholder 2">
            <a:extLst>
              <a:ext uri="{FF2B5EF4-FFF2-40B4-BE49-F238E27FC236}">
                <a16:creationId xmlns:a16="http://schemas.microsoft.com/office/drawing/2014/main" id="{7263FA66-4E7A-F749-9E2E-1B5B22AF0B62}"/>
              </a:ext>
            </a:extLst>
          </p:cNvPr>
          <p:cNvSpPr>
            <a:spLocks noGrp="1"/>
          </p:cNvSpPr>
          <p:nvPr>
            <p:ph type="body" idx="2"/>
          </p:nvPr>
        </p:nvSpPr>
        <p:spPr>
          <a:xfrm>
            <a:off x="457200" y="1150884"/>
            <a:ext cx="3008313" cy="5145758"/>
          </a:xfrm>
        </p:spPr>
        <p:txBody>
          <a:bodyPr>
            <a:normAutofit lnSpcReduction="10000"/>
          </a:bodyPr>
          <a:lstStyle/>
          <a:p>
            <a:pPr marL="342900" indent="-342900">
              <a:buFont typeface="Arial" panose="020B0604020202020204" pitchFamily="34" charset="0"/>
              <a:buChar char="•"/>
            </a:pPr>
            <a:r>
              <a:rPr lang="en-US" sz="2000" dirty="0"/>
              <a:t>E-cigarettes are not safe for youth</a:t>
            </a:r>
          </a:p>
          <a:p>
            <a:pPr marL="342900" indent="-342900">
              <a:buFont typeface="Arial" panose="020B0604020202020204" pitchFamily="34" charset="0"/>
              <a:buChar char="•"/>
            </a:pPr>
            <a:r>
              <a:rPr lang="en-US" sz="2000" dirty="0"/>
              <a:t>Nicotine addiction &amp; poisonings</a:t>
            </a:r>
          </a:p>
          <a:p>
            <a:pPr marL="342900" indent="-342900">
              <a:buFont typeface="Arial" panose="020B0604020202020204" pitchFamily="34" charset="0"/>
              <a:buChar char="•"/>
            </a:pPr>
            <a:r>
              <a:rPr lang="en-US" sz="2000" dirty="0"/>
              <a:t>Throat irritation &amp; chronic cough</a:t>
            </a:r>
          </a:p>
          <a:p>
            <a:pPr marL="342900" indent="-342900">
              <a:buFont typeface="Arial" panose="020B0604020202020204" pitchFamily="34" charset="0"/>
              <a:buChar char="•"/>
            </a:pPr>
            <a:r>
              <a:rPr lang="en-US" sz="2000" dirty="0"/>
              <a:t>Lung disease</a:t>
            </a:r>
          </a:p>
          <a:p>
            <a:pPr marL="342900" indent="-342900">
              <a:buFont typeface="Arial" panose="020B0604020202020204" pitchFamily="34" charset="0"/>
              <a:buChar char="•"/>
            </a:pPr>
            <a:r>
              <a:rPr lang="en-US" sz="2000" dirty="0"/>
              <a:t>Heart disease</a:t>
            </a:r>
          </a:p>
          <a:p>
            <a:pPr marL="342900" indent="-342900">
              <a:buFont typeface="Arial" panose="020B0604020202020204" pitchFamily="34" charset="0"/>
              <a:buChar char="•"/>
            </a:pPr>
            <a:r>
              <a:rPr lang="en-US" sz="2000" dirty="0"/>
              <a:t>Battery explosions &amp; severe burns</a:t>
            </a:r>
          </a:p>
          <a:p>
            <a:pPr marL="342900" indent="-342900">
              <a:buFont typeface="Arial" panose="020B0604020202020204" pitchFamily="34" charset="0"/>
              <a:buChar char="•"/>
            </a:pPr>
            <a:r>
              <a:rPr lang="en-US" sz="2000" dirty="0"/>
              <a:t>We won’t know what all the long-term health effects are for a number of years!</a:t>
            </a:r>
          </a:p>
          <a:p>
            <a:pPr marL="285750" indent="-285750">
              <a:buFont typeface="Arial" panose="020B0604020202020204" pitchFamily="34" charset="0"/>
              <a:buChar char="•"/>
            </a:pPr>
            <a:endParaRPr lang="en-US" dirty="0"/>
          </a:p>
        </p:txBody>
      </p:sp>
      <p:pic>
        <p:nvPicPr>
          <p:cNvPr id="6" name="Content Placeholder 5">
            <a:extLst>
              <a:ext uri="{FF2B5EF4-FFF2-40B4-BE49-F238E27FC236}">
                <a16:creationId xmlns:a16="http://schemas.microsoft.com/office/drawing/2014/main" id="{E8D3B1DF-AB2A-BF46-8B87-980F8B4FAD76}"/>
              </a:ext>
            </a:extLst>
          </p:cNvPr>
          <p:cNvPicPr>
            <a:picLocks noGrp="1" noChangeAspect="1"/>
          </p:cNvPicPr>
          <p:nvPr>
            <p:ph sz="quarter" idx="1"/>
          </p:nvPr>
        </p:nvPicPr>
        <p:blipFill>
          <a:blip r:embed="rId3" cstate="print"/>
          <a:stretch>
            <a:fillRect/>
          </a:stretch>
        </p:blipFill>
        <p:spPr>
          <a:xfrm>
            <a:off x="3966843" y="442913"/>
            <a:ext cx="4328163" cy="5853112"/>
          </a:xfrm>
        </p:spPr>
      </p:pic>
      <p:sp>
        <p:nvSpPr>
          <p:cNvPr id="5" name="Slide Number Placeholder 4">
            <a:extLst>
              <a:ext uri="{FF2B5EF4-FFF2-40B4-BE49-F238E27FC236}">
                <a16:creationId xmlns:a16="http://schemas.microsoft.com/office/drawing/2014/main" id="{AD2AABCA-9531-457C-AEED-1542AD1304A7}"/>
              </a:ext>
            </a:extLst>
          </p:cNvPr>
          <p:cNvSpPr>
            <a:spLocks noGrp="1"/>
          </p:cNvSpPr>
          <p:nvPr>
            <p:ph type="sldNum" sz="quarter" idx="15"/>
          </p:nvPr>
        </p:nvSpPr>
        <p:spPr/>
        <p:txBody>
          <a:bodyPr/>
          <a:lstStyle/>
          <a:p>
            <a:fld id="{BA98F0A3-B5B7-4636-8316-1E297B44FAFE}" type="slidenum">
              <a:rPr lang="en-CA" smtClean="0"/>
              <a:pPr/>
              <a:t>33</a:t>
            </a:fld>
            <a:endParaRPr lang="en-CA"/>
          </a:p>
        </p:txBody>
      </p:sp>
    </p:spTree>
    <p:extLst>
      <p:ext uri="{BB962C8B-B14F-4D97-AF65-F5344CB8AC3E}">
        <p14:creationId xmlns:p14="http://schemas.microsoft.com/office/powerpoint/2010/main" val="278615066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8E4B1F-37C5-6542-A3B5-F129D148F40A}"/>
              </a:ext>
            </a:extLst>
          </p:cNvPr>
          <p:cNvSpPr>
            <a:spLocks noGrp="1"/>
          </p:cNvSpPr>
          <p:nvPr>
            <p:ph type="title"/>
          </p:nvPr>
        </p:nvSpPr>
        <p:spPr>
          <a:xfrm>
            <a:off x="679523" y="262550"/>
            <a:ext cx="7467600" cy="1149789"/>
          </a:xfrm>
        </p:spPr>
        <p:txBody>
          <a:bodyPr>
            <a:normAutofit fontScale="90000"/>
          </a:bodyPr>
          <a:lstStyle/>
          <a:p>
            <a:r>
              <a:rPr lang="en-US" sz="3600" b="1" dirty="0">
                <a:solidFill>
                  <a:srgbClr val="7030A0"/>
                </a:solidFill>
              </a:rPr>
              <a:t>If they are not safe, why is it okay for adults to vape?</a:t>
            </a:r>
          </a:p>
        </p:txBody>
      </p:sp>
      <p:sp>
        <p:nvSpPr>
          <p:cNvPr id="3" name="Content Placeholder 2">
            <a:extLst>
              <a:ext uri="{FF2B5EF4-FFF2-40B4-BE49-F238E27FC236}">
                <a16:creationId xmlns:a16="http://schemas.microsoft.com/office/drawing/2014/main" id="{D5777A51-5401-0E4C-8784-A96FF0B91352}"/>
              </a:ext>
            </a:extLst>
          </p:cNvPr>
          <p:cNvSpPr>
            <a:spLocks noGrp="1"/>
          </p:cNvSpPr>
          <p:nvPr>
            <p:ph sz="quarter" idx="1"/>
          </p:nvPr>
        </p:nvSpPr>
        <p:spPr/>
        <p:txBody>
          <a:bodyPr>
            <a:normAutofit/>
          </a:bodyPr>
          <a:lstStyle/>
          <a:p>
            <a:r>
              <a:rPr lang="en-US" sz="2800" dirty="0"/>
              <a:t>Vaping is not safe for anyone, but it is especially not safe for youth.</a:t>
            </a:r>
          </a:p>
          <a:p>
            <a:r>
              <a:rPr lang="en-US" sz="2800" dirty="0"/>
              <a:t>Here’s when we think vaping </a:t>
            </a:r>
            <a:r>
              <a:rPr lang="en-US" sz="2800" b="1" u="sng" dirty="0"/>
              <a:t>might</a:t>
            </a:r>
            <a:r>
              <a:rPr lang="en-US" sz="2800" dirty="0"/>
              <a:t> be okay for some adults… </a:t>
            </a:r>
          </a:p>
          <a:p>
            <a:pPr lvl="1"/>
            <a:r>
              <a:rPr lang="en-US" sz="2400" dirty="0"/>
              <a:t>Vaping may help some adults who smoke tobacco cigarettes quit. We don’t have a lot of evidence yet.</a:t>
            </a:r>
          </a:p>
          <a:p>
            <a:pPr lvl="1"/>
            <a:r>
              <a:rPr lang="en-US" sz="2400" dirty="0"/>
              <a:t>For adults who just cannot quit smoking, switching to vaping may be a form of harm reduction-it is likely safer than smoking; but not completely safe</a:t>
            </a:r>
          </a:p>
          <a:p>
            <a:r>
              <a:rPr lang="en-US" sz="2800" dirty="0"/>
              <a:t>If you do not smoke tobacco cigarettes, do not vape…no matter how old you are!</a:t>
            </a:r>
          </a:p>
          <a:p>
            <a:endParaRPr lang="en-US" dirty="0"/>
          </a:p>
          <a:p>
            <a:pPr marL="0" indent="0">
              <a:buNone/>
            </a:pPr>
            <a:endParaRPr lang="en-US" dirty="0"/>
          </a:p>
          <a:p>
            <a:endParaRPr lang="en-US" dirty="0"/>
          </a:p>
          <a:p>
            <a:endParaRPr lang="en-US" dirty="0"/>
          </a:p>
          <a:p>
            <a:endParaRPr lang="en-US" dirty="0"/>
          </a:p>
        </p:txBody>
      </p:sp>
      <p:sp>
        <p:nvSpPr>
          <p:cNvPr id="5" name="Slide Number Placeholder 4">
            <a:extLst>
              <a:ext uri="{FF2B5EF4-FFF2-40B4-BE49-F238E27FC236}">
                <a16:creationId xmlns:a16="http://schemas.microsoft.com/office/drawing/2014/main" id="{9657C01F-3008-4DE9-B93F-F174FF6682AF}"/>
              </a:ext>
            </a:extLst>
          </p:cNvPr>
          <p:cNvSpPr>
            <a:spLocks noGrp="1"/>
          </p:cNvSpPr>
          <p:nvPr>
            <p:ph type="sldNum" sz="quarter" idx="15"/>
          </p:nvPr>
        </p:nvSpPr>
        <p:spPr/>
        <p:txBody>
          <a:bodyPr/>
          <a:lstStyle/>
          <a:p>
            <a:fld id="{BA98F0A3-B5B7-4636-8316-1E297B44FAFE}" type="slidenum">
              <a:rPr lang="en-CA" smtClean="0"/>
              <a:pPr/>
              <a:t>34</a:t>
            </a:fld>
            <a:endParaRPr lang="en-CA" dirty="0"/>
          </a:p>
        </p:txBody>
      </p:sp>
    </p:spTree>
    <p:extLst>
      <p:ext uri="{BB962C8B-B14F-4D97-AF65-F5344CB8AC3E}">
        <p14:creationId xmlns:p14="http://schemas.microsoft.com/office/powerpoint/2010/main" val="595752640"/>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normAutofit/>
          </a:bodyPr>
          <a:lstStyle/>
          <a:p>
            <a:pPr algn="ctr"/>
            <a:r>
              <a:rPr lang="en-US" b="1" dirty="0">
                <a:solidFill>
                  <a:srgbClr val="E66914"/>
                </a:solidFill>
              </a:rPr>
              <a:t>WHATEVER YOU CALL THEM,</a:t>
            </a:r>
            <a:br>
              <a:rPr lang="en-US" b="1" dirty="0">
                <a:solidFill>
                  <a:srgbClr val="E66914"/>
                </a:solidFill>
              </a:rPr>
            </a:br>
            <a:r>
              <a:rPr lang="en-US" b="1" dirty="0">
                <a:solidFill>
                  <a:srgbClr val="E66914"/>
                </a:solidFill>
              </a:rPr>
              <a:t>DON’T CALL THEM SAFE</a:t>
            </a:r>
          </a:p>
        </p:txBody>
      </p:sp>
      <p:pic>
        <p:nvPicPr>
          <p:cNvPr id="8" name="Picture Placeholder 7" descr="Screen Shot 2016-05-25 at 3.29.20 PM.png"/>
          <p:cNvPicPr>
            <a:picLocks noGrp="1" noChangeAspect="1"/>
          </p:cNvPicPr>
          <p:nvPr>
            <p:ph sz="quarter" idx="1"/>
          </p:nvPr>
        </p:nvPicPr>
        <p:blipFill>
          <a:blip r:embed="rId3" cstate="print">
            <a:extLst>
              <a:ext uri="{28A0092B-C50C-407E-A947-70E740481C1C}">
                <a14:useLocalDpi xmlns:a14="http://schemas.microsoft.com/office/drawing/2010/main" val="0"/>
              </a:ext>
            </a:extLst>
          </a:blip>
          <a:stretch>
            <a:fillRect/>
          </a:stretch>
        </p:blipFill>
        <p:spPr>
          <a:xfrm>
            <a:off x="2466975" y="1521619"/>
            <a:ext cx="3448050" cy="2914650"/>
          </a:xfrm>
        </p:spPr>
      </p:pic>
      <p:sp>
        <p:nvSpPr>
          <p:cNvPr id="3" name="Slide Number Placeholder 2">
            <a:extLst>
              <a:ext uri="{FF2B5EF4-FFF2-40B4-BE49-F238E27FC236}">
                <a16:creationId xmlns:a16="http://schemas.microsoft.com/office/drawing/2014/main" id="{C635F3D8-FD2E-40F3-83DF-0C42F73AE0D5}"/>
              </a:ext>
            </a:extLst>
          </p:cNvPr>
          <p:cNvSpPr>
            <a:spLocks noGrp="1"/>
          </p:cNvSpPr>
          <p:nvPr>
            <p:ph type="sldNum" sz="quarter" idx="15"/>
          </p:nvPr>
        </p:nvSpPr>
        <p:spPr/>
        <p:txBody>
          <a:bodyPr/>
          <a:lstStyle/>
          <a:p>
            <a:fld id="{BA98F0A3-B5B7-4636-8316-1E297B44FAFE}" type="slidenum">
              <a:rPr lang="en-CA" smtClean="0"/>
              <a:pPr/>
              <a:t>35</a:t>
            </a:fld>
            <a:endParaRPr lang="en-CA"/>
          </a:p>
        </p:txBody>
      </p:sp>
      <p:sp>
        <p:nvSpPr>
          <p:cNvPr id="7" name="Text Placeholder 6"/>
          <p:cNvSpPr>
            <a:spLocks noGrp="1"/>
          </p:cNvSpPr>
          <p:nvPr>
            <p:ph type="body" sz="half" idx="4294967295"/>
          </p:nvPr>
        </p:nvSpPr>
        <p:spPr>
          <a:xfrm>
            <a:off x="888206" y="4540251"/>
            <a:ext cx="7367587" cy="1570838"/>
          </a:xfrm>
        </p:spPr>
        <p:txBody>
          <a:bodyPr>
            <a:normAutofit fontScale="85000" lnSpcReduction="20000"/>
          </a:bodyPr>
          <a:lstStyle/>
          <a:p>
            <a:r>
              <a:rPr lang="en-US" sz="2400" dirty="0"/>
              <a:t>ELECTRONIC CIGARETTES,  E-CIGS, VAPES, VAPORIZERS – WHATEVER YOU CALL THEM DOESN’T MATTER.   WHAT DOES MATTER IS THAT THEY FILL YOUR LUNGS WITH THINGS THAT SHOULDN’T BE THERE</a:t>
            </a:r>
          </a:p>
          <a:p>
            <a:endParaRPr lang="en-US" dirty="0"/>
          </a:p>
          <a:p>
            <a:r>
              <a:rPr lang="en-US" sz="800" dirty="0"/>
              <a:t>.</a:t>
            </a:r>
          </a:p>
          <a:p>
            <a:endParaRPr lang="en-US" sz="800" dirty="0"/>
          </a:p>
        </p:txBody>
      </p:sp>
    </p:spTree>
    <p:extLst>
      <p:ext uri="{BB962C8B-B14F-4D97-AF65-F5344CB8AC3E}">
        <p14:creationId xmlns:p14="http://schemas.microsoft.com/office/powerpoint/2010/main" val="424431745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402248" y="2130305"/>
            <a:ext cx="8339504" cy="2246769"/>
          </a:xfrm>
          <a:prstGeom prst="rect">
            <a:avLst/>
          </a:prstGeom>
        </p:spPr>
        <p:txBody>
          <a:bodyPr wrap="square">
            <a:spAutoFit/>
          </a:bodyPr>
          <a:lstStyle/>
          <a:p>
            <a:r>
              <a:rPr lang="en-US" sz="2800" dirty="0"/>
              <a:t>Consider the consequences of vaping 30 second video by Health Canada (also available on </a:t>
            </a:r>
            <a:r>
              <a:rPr lang="en-US" sz="2800" dirty="0" err="1"/>
              <a:t>Youtube</a:t>
            </a:r>
            <a:r>
              <a:rPr lang="en-US" sz="2800" dirty="0"/>
              <a:t>)</a:t>
            </a:r>
          </a:p>
          <a:p>
            <a:endParaRPr lang="en-US" sz="2800" dirty="0"/>
          </a:p>
          <a:p>
            <a:r>
              <a:rPr lang="en-US" sz="2800" dirty="0">
                <a:hlinkClick r:id="rId3"/>
              </a:rPr>
              <a:t>https://www.canada.ca/en/services/health/campaigns/vaping.html</a:t>
            </a:r>
            <a:endParaRPr lang="en-US" sz="2800" dirty="0"/>
          </a:p>
        </p:txBody>
      </p:sp>
      <p:sp>
        <p:nvSpPr>
          <p:cNvPr id="2" name="Title 1">
            <a:extLst>
              <a:ext uri="{FF2B5EF4-FFF2-40B4-BE49-F238E27FC236}">
                <a16:creationId xmlns:a16="http://schemas.microsoft.com/office/drawing/2014/main" id="{046EFBF7-CBC7-D146-BBC5-399A7A23027C}"/>
              </a:ext>
            </a:extLst>
          </p:cNvPr>
          <p:cNvSpPr>
            <a:spLocks noGrp="1"/>
          </p:cNvSpPr>
          <p:nvPr>
            <p:ph type="title"/>
          </p:nvPr>
        </p:nvSpPr>
        <p:spPr/>
        <p:txBody>
          <a:bodyPr>
            <a:normAutofit fontScale="90000"/>
          </a:bodyPr>
          <a:lstStyle/>
          <a:p>
            <a:r>
              <a:rPr lang="en-US" sz="3600" b="1" dirty="0">
                <a:solidFill>
                  <a:srgbClr val="7030A0"/>
                </a:solidFill>
              </a:rPr>
              <a:t>Consider the Consequences of vaping…</a:t>
            </a:r>
          </a:p>
        </p:txBody>
      </p:sp>
      <p:sp>
        <p:nvSpPr>
          <p:cNvPr id="6" name="Slide Number Placeholder 5">
            <a:extLst>
              <a:ext uri="{FF2B5EF4-FFF2-40B4-BE49-F238E27FC236}">
                <a16:creationId xmlns:a16="http://schemas.microsoft.com/office/drawing/2014/main" id="{DF6259A4-8BC6-49AD-AACE-02C8CFA5AB41}"/>
              </a:ext>
            </a:extLst>
          </p:cNvPr>
          <p:cNvSpPr>
            <a:spLocks noGrp="1"/>
          </p:cNvSpPr>
          <p:nvPr>
            <p:ph type="sldNum" sz="quarter" idx="15"/>
          </p:nvPr>
        </p:nvSpPr>
        <p:spPr/>
        <p:txBody>
          <a:bodyPr/>
          <a:lstStyle/>
          <a:p>
            <a:fld id="{BA98F0A3-B5B7-4636-8316-1E297B44FAFE}" type="slidenum">
              <a:rPr lang="en-CA" smtClean="0"/>
              <a:pPr/>
              <a:t>36</a:t>
            </a:fld>
            <a:endParaRPr lang="en-CA" dirty="0"/>
          </a:p>
        </p:txBody>
      </p:sp>
    </p:spTree>
    <p:extLst>
      <p:ext uri="{BB962C8B-B14F-4D97-AF65-F5344CB8AC3E}">
        <p14:creationId xmlns:p14="http://schemas.microsoft.com/office/powerpoint/2010/main" val="2082995770"/>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8FBCF4E8-B579-0648-B9E5-35202008691A}"/>
              </a:ext>
            </a:extLst>
          </p:cNvPr>
          <p:cNvSpPr>
            <a:spLocks noGrp="1"/>
          </p:cNvSpPr>
          <p:nvPr>
            <p:ph type="title"/>
          </p:nvPr>
        </p:nvSpPr>
        <p:spPr/>
        <p:txBody>
          <a:bodyPr>
            <a:normAutofit/>
          </a:bodyPr>
          <a:lstStyle/>
          <a:p>
            <a:r>
              <a:rPr lang="en-US" sz="4400" b="1" dirty="0">
                <a:solidFill>
                  <a:srgbClr val="7030A0"/>
                </a:solidFill>
              </a:rPr>
              <a:t>Other Resources</a:t>
            </a:r>
          </a:p>
        </p:txBody>
      </p:sp>
      <p:sp>
        <p:nvSpPr>
          <p:cNvPr id="6" name="Content Placeholder 5">
            <a:extLst>
              <a:ext uri="{FF2B5EF4-FFF2-40B4-BE49-F238E27FC236}">
                <a16:creationId xmlns:a16="http://schemas.microsoft.com/office/drawing/2014/main" id="{A1686660-067B-204B-A9DC-5A05A95BCB50}"/>
              </a:ext>
            </a:extLst>
          </p:cNvPr>
          <p:cNvSpPr>
            <a:spLocks noGrp="1"/>
          </p:cNvSpPr>
          <p:nvPr>
            <p:ph sz="quarter" idx="1"/>
          </p:nvPr>
        </p:nvSpPr>
        <p:spPr/>
        <p:txBody>
          <a:bodyPr>
            <a:normAutofit fontScale="85000" lnSpcReduction="20000"/>
          </a:bodyPr>
          <a:lstStyle/>
          <a:p>
            <a:r>
              <a:rPr lang="en-US" dirty="0"/>
              <a:t>Some slides in this presentation used information or were adapted from the following:</a:t>
            </a:r>
          </a:p>
          <a:p>
            <a:endParaRPr lang="en-US" dirty="0"/>
          </a:p>
          <a:p>
            <a:pPr lvl="1"/>
            <a:r>
              <a:rPr lang="en-US" dirty="0"/>
              <a:t>Massachusetts Tobacco Cessation and Prevention program: The Get Outraged _ make smoking history campaign </a:t>
            </a:r>
            <a:r>
              <a:rPr lang="en-US" dirty="0">
                <a:hlinkClick r:id="rId3"/>
              </a:rPr>
              <a:t>http://makesmokinghistory.org/tobacco-targets-kids/getoutraged/</a:t>
            </a:r>
            <a:r>
              <a:rPr lang="en-US" dirty="0"/>
              <a:t> </a:t>
            </a:r>
          </a:p>
          <a:p>
            <a:pPr lvl="1"/>
            <a:r>
              <a:rPr lang="en-US" dirty="0" err="1"/>
              <a:t>Centres</a:t>
            </a:r>
            <a:r>
              <a:rPr lang="en-US" dirty="0"/>
              <a:t> for Disease Control and Prevention:  Know the risks: a youth guide to e-cigarettes. </a:t>
            </a:r>
            <a:r>
              <a:rPr lang="en-US" dirty="0">
                <a:hlinkClick r:id="rId4"/>
              </a:rPr>
              <a:t>https://www.cdc.gov/tobacco/basic_information/e-cigarettes/youth-guide-to-e-cigarettes-presentation.html</a:t>
            </a:r>
            <a:endParaRPr lang="en-US" dirty="0"/>
          </a:p>
          <a:p>
            <a:pPr lvl="1"/>
            <a:r>
              <a:rPr lang="en-US" dirty="0"/>
              <a:t>Health Canada: About vaping </a:t>
            </a:r>
            <a:r>
              <a:rPr lang="en-US" dirty="0">
                <a:hlinkClick r:id="rId5"/>
              </a:rPr>
              <a:t>https://www.canada.ca/en/health-canada/services/smoking-tobacco/vaping.html?utm_source=google&amp;utm_medium=cpc_en&amp;utm_content=generic_2&amp;utm_campaign=vapingprevention2019&amp;utm_term=vapes</a:t>
            </a:r>
            <a:endParaRPr lang="en-US" dirty="0"/>
          </a:p>
          <a:p>
            <a:pPr lvl="1"/>
            <a:r>
              <a:rPr lang="en-US" dirty="0"/>
              <a:t>Health Canada: Consider the Consequences of vaping. </a:t>
            </a:r>
            <a:r>
              <a:rPr lang="en-CA" dirty="0">
                <a:hlinkClick r:id="rId6"/>
              </a:rPr>
              <a:t>https://www.canada.ca/en/services/health/campaigns/vaping.html</a:t>
            </a:r>
            <a:endParaRPr lang="en-US" dirty="0"/>
          </a:p>
          <a:p>
            <a:pPr lvl="1"/>
            <a:r>
              <a:rPr lang="en-US" dirty="0"/>
              <a:t>Orange County Department of Education: </a:t>
            </a:r>
            <a:r>
              <a:rPr lang="en-US" dirty="0" err="1"/>
              <a:t>Notsosafe.org</a:t>
            </a:r>
            <a:r>
              <a:rPr lang="en-US" dirty="0"/>
              <a:t>. </a:t>
            </a:r>
          </a:p>
          <a:p>
            <a:pPr lvl="1"/>
            <a:endParaRPr lang="en-US" dirty="0"/>
          </a:p>
        </p:txBody>
      </p:sp>
      <p:sp>
        <p:nvSpPr>
          <p:cNvPr id="3" name="Slide Number Placeholder 2">
            <a:extLst>
              <a:ext uri="{FF2B5EF4-FFF2-40B4-BE49-F238E27FC236}">
                <a16:creationId xmlns:a16="http://schemas.microsoft.com/office/drawing/2014/main" id="{5E0917EF-EB13-4891-A32D-686B3D436250}"/>
              </a:ext>
            </a:extLst>
          </p:cNvPr>
          <p:cNvSpPr>
            <a:spLocks noGrp="1"/>
          </p:cNvSpPr>
          <p:nvPr>
            <p:ph type="sldNum" sz="quarter" idx="15"/>
          </p:nvPr>
        </p:nvSpPr>
        <p:spPr/>
        <p:txBody>
          <a:bodyPr/>
          <a:lstStyle/>
          <a:p>
            <a:fld id="{BA98F0A3-B5B7-4636-8316-1E297B44FAFE}" type="slidenum">
              <a:rPr lang="en-CA" smtClean="0"/>
              <a:pPr/>
              <a:t>37</a:t>
            </a:fld>
            <a:endParaRPr lang="en-CA" dirty="0"/>
          </a:p>
        </p:txBody>
      </p:sp>
    </p:spTree>
    <p:extLst>
      <p:ext uri="{BB962C8B-B14F-4D97-AF65-F5344CB8AC3E}">
        <p14:creationId xmlns:p14="http://schemas.microsoft.com/office/powerpoint/2010/main" val="479825337"/>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8FBCF4E8-B579-0648-B9E5-35202008691A}"/>
              </a:ext>
            </a:extLst>
          </p:cNvPr>
          <p:cNvSpPr>
            <a:spLocks noGrp="1"/>
          </p:cNvSpPr>
          <p:nvPr>
            <p:ph type="title"/>
          </p:nvPr>
        </p:nvSpPr>
        <p:spPr>
          <a:xfrm>
            <a:off x="375718" y="-187452"/>
            <a:ext cx="7467600" cy="1143000"/>
          </a:xfrm>
        </p:spPr>
        <p:txBody>
          <a:bodyPr>
            <a:normAutofit/>
          </a:bodyPr>
          <a:lstStyle/>
          <a:p>
            <a:r>
              <a:rPr lang="en-US" sz="4400" b="1" dirty="0">
                <a:solidFill>
                  <a:srgbClr val="7030A0"/>
                </a:solidFill>
              </a:rPr>
              <a:t>Acknowledgements</a:t>
            </a:r>
          </a:p>
        </p:txBody>
      </p:sp>
      <p:sp>
        <p:nvSpPr>
          <p:cNvPr id="6" name="Content Placeholder 5">
            <a:extLst>
              <a:ext uri="{FF2B5EF4-FFF2-40B4-BE49-F238E27FC236}">
                <a16:creationId xmlns:a16="http://schemas.microsoft.com/office/drawing/2014/main" id="{A1686660-067B-204B-A9DC-5A05A95BCB50}"/>
              </a:ext>
            </a:extLst>
          </p:cNvPr>
          <p:cNvSpPr>
            <a:spLocks noGrp="1"/>
          </p:cNvSpPr>
          <p:nvPr>
            <p:ph sz="quarter" idx="1"/>
          </p:nvPr>
        </p:nvSpPr>
        <p:spPr>
          <a:xfrm>
            <a:off x="484361" y="1120901"/>
            <a:ext cx="7467600" cy="4873752"/>
          </a:xfrm>
        </p:spPr>
        <p:txBody>
          <a:bodyPr>
            <a:normAutofit/>
          </a:bodyPr>
          <a:lstStyle/>
          <a:p>
            <a:r>
              <a:rPr lang="en-US" sz="1800" dirty="0"/>
              <a:t>This presentation was developed by Dr. Leslie Phillips, Professor Memorial University School of Pharmacy and Faculty of Medicine: Discipline of Psychiatry in partnership with </a:t>
            </a:r>
            <a:r>
              <a:rPr lang="en-US" sz="1800" u="sng" dirty="0"/>
              <a:t>The Alliance for the Control of Tobacco’s</a:t>
            </a:r>
            <a:r>
              <a:rPr lang="en-US" sz="1800" dirty="0"/>
              <a:t> Youth Tobacco and Vaping Prevention Working Group:</a:t>
            </a:r>
          </a:p>
          <a:p>
            <a:pPr lvl="1"/>
            <a:r>
              <a:rPr lang="en-US" sz="1500" dirty="0"/>
              <a:t>Department of Education and Early Childhood Development</a:t>
            </a:r>
          </a:p>
          <a:p>
            <a:pPr lvl="1"/>
            <a:r>
              <a:rPr lang="en-US" sz="1500" dirty="0"/>
              <a:t>Department of Children, Senior’s and Social Development</a:t>
            </a:r>
          </a:p>
          <a:p>
            <a:pPr lvl="1"/>
            <a:r>
              <a:rPr lang="en-US" sz="1500" dirty="0"/>
              <a:t>The English School District</a:t>
            </a:r>
          </a:p>
          <a:p>
            <a:pPr lvl="1"/>
            <a:r>
              <a:rPr lang="en-US" sz="1500" dirty="0"/>
              <a:t>Department of Service NL</a:t>
            </a:r>
          </a:p>
          <a:p>
            <a:pPr lvl="1"/>
            <a:r>
              <a:rPr lang="en-US" sz="1500" dirty="0"/>
              <a:t>Western Health</a:t>
            </a:r>
          </a:p>
          <a:p>
            <a:pPr lvl="1"/>
            <a:r>
              <a:rPr lang="en-US" sz="1500" dirty="0"/>
              <a:t>Eastern Health</a:t>
            </a:r>
          </a:p>
          <a:p>
            <a:pPr lvl="1"/>
            <a:r>
              <a:rPr lang="en-US" sz="1500" dirty="0"/>
              <a:t>Federation of School Councils</a:t>
            </a:r>
          </a:p>
          <a:p>
            <a:pPr lvl="1"/>
            <a:r>
              <a:rPr lang="en-US" sz="1500" dirty="0"/>
              <a:t>Memorial University School of Pharmacy</a:t>
            </a:r>
          </a:p>
          <a:p>
            <a:endParaRPr lang="en-US" sz="1800" dirty="0"/>
          </a:p>
          <a:p>
            <a:r>
              <a:rPr lang="en-US" sz="1800" dirty="0"/>
              <a:t>Any reproduction without the expressed consent of the authors is prohibited. </a:t>
            </a:r>
          </a:p>
        </p:txBody>
      </p:sp>
      <p:sp>
        <p:nvSpPr>
          <p:cNvPr id="3" name="Slide Number Placeholder 2">
            <a:extLst>
              <a:ext uri="{FF2B5EF4-FFF2-40B4-BE49-F238E27FC236}">
                <a16:creationId xmlns:a16="http://schemas.microsoft.com/office/drawing/2014/main" id="{0C9D001B-C13D-44E3-9A8F-56783F7D9D54}"/>
              </a:ext>
            </a:extLst>
          </p:cNvPr>
          <p:cNvSpPr>
            <a:spLocks noGrp="1"/>
          </p:cNvSpPr>
          <p:nvPr>
            <p:ph type="sldNum" sz="quarter" idx="15"/>
          </p:nvPr>
        </p:nvSpPr>
        <p:spPr/>
        <p:txBody>
          <a:bodyPr/>
          <a:lstStyle/>
          <a:p>
            <a:fld id="{BA98F0A3-B5B7-4636-8316-1E297B44FAFE}" type="slidenum">
              <a:rPr lang="en-CA" smtClean="0"/>
              <a:pPr/>
              <a:t>38</a:t>
            </a:fld>
            <a:endParaRPr lang="en-CA" dirty="0"/>
          </a:p>
        </p:txBody>
      </p:sp>
      <p:pic>
        <p:nvPicPr>
          <p:cNvPr id="7" name="Picture 6">
            <a:extLst>
              <a:ext uri="{FF2B5EF4-FFF2-40B4-BE49-F238E27FC236}">
                <a16:creationId xmlns:a16="http://schemas.microsoft.com/office/drawing/2014/main" id="{D54236FD-E7D2-4FBC-8D3D-8BABCEC64222}"/>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403565" y="2963451"/>
            <a:ext cx="1725451" cy="1919812"/>
          </a:xfrm>
          <a:prstGeom prst="rect">
            <a:avLst/>
          </a:prstGeom>
        </p:spPr>
      </p:pic>
    </p:spTree>
    <p:extLst>
      <p:ext uri="{BB962C8B-B14F-4D97-AF65-F5344CB8AC3E}">
        <p14:creationId xmlns:p14="http://schemas.microsoft.com/office/powerpoint/2010/main" val="2224713372"/>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D8352F-32C2-40F1-A2E5-90A2296FFFF4}"/>
              </a:ext>
            </a:extLst>
          </p:cNvPr>
          <p:cNvSpPr>
            <a:spLocks noGrp="1"/>
          </p:cNvSpPr>
          <p:nvPr>
            <p:ph type="title"/>
          </p:nvPr>
        </p:nvSpPr>
        <p:spPr/>
        <p:txBody>
          <a:bodyPr>
            <a:normAutofit/>
          </a:bodyPr>
          <a:lstStyle/>
          <a:p>
            <a:r>
              <a:rPr lang="en-US" sz="4400" b="1" dirty="0">
                <a:solidFill>
                  <a:srgbClr val="7030A0"/>
                </a:solidFill>
              </a:rPr>
              <a:t>Please Complete Our Survey</a:t>
            </a:r>
          </a:p>
        </p:txBody>
      </p:sp>
      <p:sp>
        <p:nvSpPr>
          <p:cNvPr id="3" name="Content Placeholder 2">
            <a:extLst>
              <a:ext uri="{FF2B5EF4-FFF2-40B4-BE49-F238E27FC236}">
                <a16:creationId xmlns:a16="http://schemas.microsoft.com/office/drawing/2014/main" id="{280F70F9-E5C6-4FBD-9F8B-5146B9BCF77D}"/>
              </a:ext>
            </a:extLst>
          </p:cNvPr>
          <p:cNvSpPr>
            <a:spLocks noGrp="1"/>
          </p:cNvSpPr>
          <p:nvPr>
            <p:ph sz="quarter" idx="1"/>
          </p:nvPr>
        </p:nvSpPr>
        <p:spPr/>
        <p:txBody>
          <a:bodyPr/>
          <a:lstStyle/>
          <a:p>
            <a:pPr marL="0" indent="0">
              <a:buNone/>
            </a:pPr>
            <a:r>
              <a:rPr lang="en-US" dirty="0"/>
              <a:t>Thank-you for delivering the Youth Vaping Awareness Session.  For evaluation purposes, please complete and submit this form with your feedback.  Email addresses will not be collected.</a:t>
            </a:r>
          </a:p>
          <a:p>
            <a:pPr marL="0" indent="0">
              <a:buNone/>
            </a:pPr>
            <a:br>
              <a:rPr lang="en-US" dirty="0"/>
            </a:br>
            <a:r>
              <a:rPr lang="en-US" u="sng" dirty="0">
                <a:hlinkClick r:id="rId2"/>
              </a:rPr>
              <a:t>https://forms.gle/eHXPSr6yPZvC84ns9</a:t>
            </a:r>
            <a:endParaRPr lang="en-US" dirty="0"/>
          </a:p>
          <a:p>
            <a:pPr marL="0" indent="0">
              <a:buNone/>
            </a:pPr>
            <a:br>
              <a:rPr lang="en-US" dirty="0"/>
            </a:br>
            <a:endParaRPr lang="en-US" dirty="0"/>
          </a:p>
        </p:txBody>
      </p:sp>
      <p:sp>
        <p:nvSpPr>
          <p:cNvPr id="4" name="Slide Number Placeholder 3">
            <a:extLst>
              <a:ext uri="{FF2B5EF4-FFF2-40B4-BE49-F238E27FC236}">
                <a16:creationId xmlns:a16="http://schemas.microsoft.com/office/drawing/2014/main" id="{7E5053A9-079B-4A8B-A9E5-F10FB4166584}"/>
              </a:ext>
            </a:extLst>
          </p:cNvPr>
          <p:cNvSpPr>
            <a:spLocks noGrp="1"/>
          </p:cNvSpPr>
          <p:nvPr>
            <p:ph type="sldNum" sz="quarter" idx="15"/>
          </p:nvPr>
        </p:nvSpPr>
        <p:spPr/>
        <p:txBody>
          <a:bodyPr/>
          <a:lstStyle/>
          <a:p>
            <a:fld id="{BA98F0A3-B5B7-4636-8316-1E297B44FAFE}" type="slidenum">
              <a:rPr lang="en-CA" smtClean="0"/>
              <a:pPr/>
              <a:t>39</a:t>
            </a:fld>
            <a:endParaRPr lang="en-CA" dirty="0"/>
          </a:p>
        </p:txBody>
      </p:sp>
    </p:spTree>
    <p:extLst>
      <p:ext uri="{BB962C8B-B14F-4D97-AF65-F5344CB8AC3E}">
        <p14:creationId xmlns:p14="http://schemas.microsoft.com/office/powerpoint/2010/main" val="430085005"/>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Oriel">
  <a:themeElements>
    <a:clrScheme name="Oriel">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Calibri">
      <a:majorFont>
        <a:latin typeface="Calibri"/>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riel">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B1594D38F660EC498B7F26A2E710AABE" ma:contentTypeVersion="11" ma:contentTypeDescription="Create a new document." ma:contentTypeScope="" ma:versionID="80eacad121210f9a1299885faebc5d72">
  <xsd:schema xmlns:xsd="http://www.w3.org/2001/XMLSchema" xmlns:xs="http://www.w3.org/2001/XMLSchema" xmlns:p="http://schemas.microsoft.com/office/2006/metadata/properties" xmlns:ns3="91e6504c-e947-4e35-b585-8afe2d9e4617" xmlns:ns4="d854b2c4-30a7-438f-9d1a-4ef1832b8fc9" targetNamespace="http://schemas.microsoft.com/office/2006/metadata/properties" ma:root="true" ma:fieldsID="92b0052977712ff448dca7d9d548b794" ns3:_="" ns4:_="">
    <xsd:import namespace="91e6504c-e947-4e35-b585-8afe2d9e4617"/>
    <xsd:import namespace="d854b2c4-30a7-438f-9d1a-4ef1832b8fc9"/>
    <xsd:element name="properties">
      <xsd:complexType>
        <xsd:sequence>
          <xsd:element name="documentManagement">
            <xsd:complexType>
              <xsd:all>
                <xsd:element ref="ns3:MediaServiceMetadata" minOccurs="0"/>
                <xsd:element ref="ns3:MediaServiceFastMetadata" minOccurs="0"/>
                <xsd:element ref="ns4:SharedWithUsers" minOccurs="0"/>
                <xsd:element ref="ns4:SharedWithDetails" minOccurs="0"/>
                <xsd:element ref="ns4:SharingHintHash" minOccurs="0"/>
                <xsd:element ref="ns3:MediaServiceEventHashCode" minOccurs="0"/>
                <xsd:element ref="ns3:MediaServiceGenerationTime" minOccurs="0"/>
                <xsd:element ref="ns3:MediaServiceAutoTags" minOccurs="0"/>
                <xsd:element ref="ns3:MediaServiceOCR" minOccurs="0"/>
                <xsd:element ref="ns3:MediaServiceDateTaken" minOccurs="0"/>
                <xsd:element ref="ns3: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91e6504c-e947-4e35-b585-8afe2d9e4617"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AutoTags" ma:index="15" nillable="true" ma:displayName="Tags" ma:internalName="MediaServiceAutoTags" ma:readOnly="true">
      <xsd:simpleType>
        <xsd:restriction base="dms:Text"/>
      </xsd:simpleType>
    </xsd:element>
    <xsd:element name="MediaServiceOCR" ma:index="16" nillable="true" ma:displayName="Extracted Text" ma:internalName="MediaServiceOCR" ma:readOnly="true">
      <xsd:simpleType>
        <xsd:restriction base="dms:Note">
          <xsd:maxLength value="255"/>
        </xsd:restriction>
      </xsd:simpleType>
    </xsd:element>
    <xsd:element name="MediaServiceDateTaken" ma:index="17" nillable="true" ma:displayName="MediaServiceDateTaken" ma:hidden="true" ma:internalName="MediaServiceDateTaken" ma:readOnly="true">
      <xsd:simpleType>
        <xsd:restriction base="dms:Text"/>
      </xsd:simpleType>
    </xsd:element>
    <xsd:element name="MediaServiceLocation" ma:index="18" nillable="true" ma:displayName="Location"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d854b2c4-30a7-438f-9d1a-4ef1832b8fc9"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element name="SharingHintHash" ma:index="12" nillable="true" ma:displayName="Sharing Hint Hash" ma:hidden="true"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AD7FCD5F-DDCC-4AFF-987F-2B98C00D1BF2}">
  <ds:schemaRefs>
    <ds:schemaRef ds:uri="http://purl.org/dc/dcmitype/"/>
    <ds:schemaRef ds:uri="http://schemas.microsoft.com/office/infopath/2007/PartnerControls"/>
    <ds:schemaRef ds:uri="http://schemas.microsoft.com/office/2006/documentManagement/types"/>
    <ds:schemaRef ds:uri="http://purl.org/dc/elements/1.1/"/>
    <ds:schemaRef ds:uri="http://schemas.microsoft.com/office/2006/metadata/properties"/>
    <ds:schemaRef ds:uri="http://purl.org/dc/terms/"/>
    <ds:schemaRef ds:uri="http://schemas.openxmlformats.org/package/2006/metadata/core-properties"/>
    <ds:schemaRef ds:uri="91e6504c-e947-4e35-b585-8afe2d9e4617"/>
    <ds:schemaRef ds:uri="d854b2c4-30a7-438f-9d1a-4ef1832b8fc9"/>
    <ds:schemaRef ds:uri="http://www.w3.org/XML/1998/namespace"/>
  </ds:schemaRefs>
</ds:datastoreItem>
</file>

<file path=customXml/itemProps2.xml><?xml version="1.0" encoding="utf-8"?>
<ds:datastoreItem xmlns:ds="http://schemas.openxmlformats.org/officeDocument/2006/customXml" ds:itemID="{D69DA866-B117-4E49-BEB1-37B65F8FA273}">
  <ds:schemaRefs>
    <ds:schemaRef ds:uri="http://schemas.microsoft.com/sharepoint/v3/contenttype/forms"/>
  </ds:schemaRefs>
</ds:datastoreItem>
</file>

<file path=customXml/itemProps3.xml><?xml version="1.0" encoding="utf-8"?>
<ds:datastoreItem xmlns:ds="http://schemas.openxmlformats.org/officeDocument/2006/customXml" ds:itemID="{F240224F-7EE5-4C64-80B6-098D6EA10C14}">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91e6504c-e947-4e35-b585-8afe2d9e4617"/>
    <ds:schemaRef ds:uri="d854b2c4-30a7-438f-9d1a-4ef1832b8fc9"/>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TF00001176</Template>
  <TotalTime>24557</TotalTime>
  <Words>5753</Words>
  <Application>Microsoft Office PowerPoint</Application>
  <PresentationFormat>On-screen Show (4:3)</PresentationFormat>
  <Paragraphs>647</Paragraphs>
  <Slides>39</Slides>
  <Notes>37</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39</vt:i4>
      </vt:variant>
    </vt:vector>
  </HeadingPairs>
  <TitlesOfParts>
    <vt:vector size="44" baseType="lpstr">
      <vt:lpstr>Arial</vt:lpstr>
      <vt:lpstr>Calibri</vt:lpstr>
      <vt:lpstr>Wingdings</vt:lpstr>
      <vt:lpstr>Wingdings 2</vt:lpstr>
      <vt:lpstr>Oriel</vt:lpstr>
      <vt:lpstr>  </vt:lpstr>
      <vt:lpstr>Disclaimer</vt:lpstr>
      <vt:lpstr>What is an e-cigarette or vaping device?</vt:lpstr>
      <vt:lpstr>What do e-cigarettes look like?</vt:lpstr>
      <vt:lpstr>FACT or FICTION?</vt:lpstr>
      <vt:lpstr>PowerPoint Presentation</vt:lpstr>
      <vt:lpstr>FACT  or FICTION?</vt:lpstr>
      <vt:lpstr>FICTION</vt:lpstr>
      <vt:lpstr>FACT or FICTION?</vt:lpstr>
      <vt:lpstr>FICTION</vt:lpstr>
      <vt:lpstr>What else is in e-juice/e-liquid?</vt:lpstr>
      <vt:lpstr>FACT or FICTION?</vt:lpstr>
      <vt:lpstr>FACT</vt:lpstr>
      <vt:lpstr>FACT or FICTION?</vt:lpstr>
      <vt:lpstr>FACT</vt:lpstr>
      <vt:lpstr>FACT or FICTION?</vt:lpstr>
      <vt:lpstr>FICTION</vt:lpstr>
      <vt:lpstr>FACT or FICTION?</vt:lpstr>
      <vt:lpstr>FACT </vt:lpstr>
      <vt:lpstr>FACT or FICTION?</vt:lpstr>
      <vt:lpstr> FACT    Nicotine damages the developing adolescent brain </vt:lpstr>
      <vt:lpstr>FACT or FICTION?</vt:lpstr>
      <vt:lpstr>FACT</vt:lpstr>
      <vt:lpstr>FACT or FICTION?</vt:lpstr>
      <vt:lpstr>FICTION</vt:lpstr>
      <vt:lpstr>FACT or FICTION?</vt:lpstr>
      <vt:lpstr>FICTION</vt:lpstr>
      <vt:lpstr>FACT or FICTION?</vt:lpstr>
      <vt:lpstr>FACT</vt:lpstr>
      <vt:lpstr>FACT or FICTION?</vt:lpstr>
      <vt:lpstr>FACT </vt:lpstr>
      <vt:lpstr>FACT or FICTION?</vt:lpstr>
      <vt:lpstr>FICTION</vt:lpstr>
      <vt:lpstr>If they are not safe, why is it okay for adults to vape?</vt:lpstr>
      <vt:lpstr>WHATEVER YOU CALL THEM, DON’T CALL THEM SAFE</vt:lpstr>
      <vt:lpstr>Consider the Consequences of vaping…</vt:lpstr>
      <vt:lpstr>Other Resources</vt:lpstr>
      <vt:lpstr>Acknowledgements</vt:lpstr>
      <vt:lpstr>Please Complete Our Survey</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sta-11 Danny</dc:creator>
  <cp:lastModifiedBy>Melissa Moore</cp:lastModifiedBy>
  <cp:revision>1102</cp:revision>
  <cp:lastPrinted>2019-05-29T12:00:22Z</cp:lastPrinted>
  <dcterms:created xsi:type="dcterms:W3CDTF">2016-02-18T17:59:23Z</dcterms:created>
  <dcterms:modified xsi:type="dcterms:W3CDTF">2019-10-10T12:57:13Z</dcterms:modified>
  <cp:contentStatus/>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0x010100B1594D38F660EC498B7F26A2E710AABE</vt:lpwstr>
  </property>
</Properties>
</file>